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56" r:id="rId3"/>
    <p:sldId id="257" r:id="rId4"/>
    <p:sldId id="258" r:id="rId5"/>
    <p:sldId id="259" r:id="rId6"/>
    <p:sldId id="260" r:id="rId7"/>
    <p:sldId id="261" r:id="rId8"/>
    <p:sldId id="262" r:id="rId9"/>
    <p:sldId id="288" r:id="rId10"/>
    <p:sldId id="263" r:id="rId11"/>
    <p:sldId id="351" r:id="rId12"/>
    <p:sldId id="352" r:id="rId13"/>
    <p:sldId id="353" r:id="rId14"/>
    <p:sldId id="354" r:id="rId15"/>
    <p:sldId id="355" r:id="rId16"/>
    <p:sldId id="356" r:id="rId17"/>
    <p:sldId id="264" r:id="rId18"/>
    <p:sldId id="265" r:id="rId19"/>
    <p:sldId id="269" r:id="rId20"/>
    <p:sldId id="266" r:id="rId21"/>
    <p:sldId id="270" r:id="rId22"/>
    <p:sldId id="281" r:id="rId23"/>
    <p:sldId id="282" r:id="rId24"/>
    <p:sldId id="275" r:id="rId25"/>
    <p:sldId id="276" r:id="rId26"/>
    <p:sldId id="283" r:id="rId27"/>
    <p:sldId id="284" r:id="rId28"/>
    <p:sldId id="285" r:id="rId29"/>
    <p:sldId id="297" r:id="rId30"/>
    <p:sldId id="298" r:id="rId31"/>
    <p:sldId id="286" r:id="rId32"/>
    <p:sldId id="287" r:id="rId33"/>
    <p:sldId id="277" r:id="rId34"/>
    <p:sldId id="299" r:id="rId35"/>
    <p:sldId id="292" r:id="rId36"/>
    <p:sldId id="293" r:id="rId37"/>
    <p:sldId id="294" r:id="rId38"/>
    <p:sldId id="278" r:id="rId39"/>
    <p:sldId id="301" r:id="rId40"/>
    <p:sldId id="302" r:id="rId41"/>
    <p:sldId id="303" r:id="rId42"/>
    <p:sldId id="304" r:id="rId43"/>
    <p:sldId id="300" r:id="rId44"/>
    <p:sldId id="305" r:id="rId45"/>
    <p:sldId id="306" r:id="rId46"/>
    <p:sldId id="307" r:id="rId47"/>
    <p:sldId id="308" r:id="rId48"/>
    <p:sldId id="279" r:id="rId49"/>
    <p:sldId id="309" r:id="rId50"/>
    <p:sldId id="310" r:id="rId51"/>
    <p:sldId id="311" r:id="rId52"/>
    <p:sldId id="312" r:id="rId53"/>
    <p:sldId id="313" r:id="rId54"/>
    <p:sldId id="314" r:id="rId55"/>
    <p:sldId id="315" r:id="rId56"/>
    <p:sldId id="267" r:id="rId57"/>
    <p:sldId id="316" r:id="rId58"/>
    <p:sldId id="317" r:id="rId59"/>
    <p:sldId id="318" r:id="rId60"/>
    <p:sldId id="320" r:id="rId61"/>
    <p:sldId id="321" r:id="rId62"/>
    <p:sldId id="319" r:id="rId63"/>
    <p:sldId id="323" r:id="rId64"/>
    <p:sldId id="327" r:id="rId65"/>
    <p:sldId id="328" r:id="rId66"/>
    <p:sldId id="326" r:id="rId67"/>
    <p:sldId id="325" r:id="rId68"/>
    <p:sldId id="329" r:id="rId69"/>
    <p:sldId id="330" r:id="rId70"/>
    <p:sldId id="331" r:id="rId71"/>
    <p:sldId id="332" r:id="rId72"/>
    <p:sldId id="333" r:id="rId73"/>
    <p:sldId id="335" r:id="rId74"/>
    <p:sldId id="336" r:id="rId75"/>
    <p:sldId id="337" r:id="rId76"/>
    <p:sldId id="338" r:id="rId77"/>
    <p:sldId id="339" r:id="rId78"/>
    <p:sldId id="340" r:id="rId79"/>
    <p:sldId id="341" r:id="rId80"/>
    <p:sldId id="342" r:id="rId81"/>
    <p:sldId id="343" r:id="rId82"/>
    <p:sldId id="344" r:id="rId83"/>
    <p:sldId id="345" r:id="rId84"/>
    <p:sldId id="346" r:id="rId85"/>
    <p:sldId id="347" r:id="rId86"/>
    <p:sldId id="348" r:id="rId87"/>
    <p:sldId id="349" r:id="rId88"/>
    <p:sldId id="350" r:id="rId89"/>
    <p:sldId id="357" r:id="rId9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6" autoAdjust="0"/>
    <p:restoredTop sz="94660"/>
  </p:normalViewPr>
  <p:slideViewPr>
    <p:cSldViewPr snapToGrid="0">
      <p:cViewPr varScale="1">
        <p:scale>
          <a:sx n="116" d="100"/>
          <a:sy n="116" d="100"/>
        </p:scale>
        <p:origin x="34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9-09T12:06:25.881" idx="1">
    <p:pos x="10" y="10"/>
    <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EC04B7-FE00-45B7-AF9E-FBF05C8C2B40}" type="datetimeFigureOut">
              <a:rPr lang="en-US" smtClean="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4BF41D-AA7A-4A8E-B5E7-1CCD9435DAE3}" type="slidenum">
              <a:rPr lang="en-US" smtClean="0"/>
              <a:t>‹#›</a:t>
            </a:fld>
            <a:endParaRPr lang="en-US" dirty="0"/>
          </a:p>
        </p:txBody>
      </p:sp>
    </p:spTree>
    <p:extLst>
      <p:ext uri="{BB962C8B-B14F-4D97-AF65-F5344CB8AC3E}">
        <p14:creationId xmlns:p14="http://schemas.microsoft.com/office/powerpoint/2010/main" val="611242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C04B7-FE00-45B7-AF9E-FBF05C8C2B40}" type="datetimeFigureOut">
              <a:rPr lang="en-US" smtClean="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4BF41D-AA7A-4A8E-B5E7-1CCD9435DAE3}" type="slidenum">
              <a:rPr lang="en-US" smtClean="0"/>
              <a:t>‹#›</a:t>
            </a:fld>
            <a:endParaRPr lang="en-US" dirty="0"/>
          </a:p>
        </p:txBody>
      </p:sp>
    </p:spTree>
    <p:extLst>
      <p:ext uri="{BB962C8B-B14F-4D97-AF65-F5344CB8AC3E}">
        <p14:creationId xmlns:p14="http://schemas.microsoft.com/office/powerpoint/2010/main" val="1470439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C04B7-FE00-45B7-AF9E-FBF05C8C2B40}" type="datetimeFigureOut">
              <a:rPr lang="en-US" smtClean="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4BF41D-AA7A-4A8E-B5E7-1CCD9435DAE3}" type="slidenum">
              <a:rPr lang="en-US" smtClean="0"/>
              <a:t>‹#›</a:t>
            </a:fld>
            <a:endParaRPr lang="en-US" dirty="0"/>
          </a:p>
        </p:txBody>
      </p:sp>
    </p:spTree>
    <p:extLst>
      <p:ext uri="{BB962C8B-B14F-4D97-AF65-F5344CB8AC3E}">
        <p14:creationId xmlns:p14="http://schemas.microsoft.com/office/powerpoint/2010/main" val="2206102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C04B7-FE00-45B7-AF9E-FBF05C8C2B40}" type="datetimeFigureOut">
              <a:rPr lang="en-US" smtClean="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4BF41D-AA7A-4A8E-B5E7-1CCD9435DAE3}" type="slidenum">
              <a:rPr lang="en-US" smtClean="0"/>
              <a:t>‹#›</a:t>
            </a:fld>
            <a:endParaRPr lang="en-US" dirty="0"/>
          </a:p>
        </p:txBody>
      </p:sp>
    </p:spTree>
    <p:extLst>
      <p:ext uri="{BB962C8B-B14F-4D97-AF65-F5344CB8AC3E}">
        <p14:creationId xmlns:p14="http://schemas.microsoft.com/office/powerpoint/2010/main" val="727991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C04B7-FE00-45B7-AF9E-FBF05C8C2B40}" type="datetimeFigureOut">
              <a:rPr lang="en-US" smtClean="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4BF41D-AA7A-4A8E-B5E7-1CCD9435DAE3}" type="slidenum">
              <a:rPr lang="en-US" smtClean="0"/>
              <a:t>‹#›</a:t>
            </a:fld>
            <a:endParaRPr lang="en-US" dirty="0"/>
          </a:p>
        </p:txBody>
      </p:sp>
    </p:spTree>
    <p:extLst>
      <p:ext uri="{BB962C8B-B14F-4D97-AF65-F5344CB8AC3E}">
        <p14:creationId xmlns:p14="http://schemas.microsoft.com/office/powerpoint/2010/main" val="3325093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EC04B7-FE00-45B7-AF9E-FBF05C8C2B40}" type="datetimeFigureOut">
              <a:rPr lang="en-US" smtClean="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4BF41D-AA7A-4A8E-B5E7-1CCD9435DAE3}" type="slidenum">
              <a:rPr lang="en-US" smtClean="0"/>
              <a:t>‹#›</a:t>
            </a:fld>
            <a:endParaRPr lang="en-US" dirty="0"/>
          </a:p>
        </p:txBody>
      </p:sp>
    </p:spTree>
    <p:extLst>
      <p:ext uri="{BB962C8B-B14F-4D97-AF65-F5344CB8AC3E}">
        <p14:creationId xmlns:p14="http://schemas.microsoft.com/office/powerpoint/2010/main" val="84109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EC04B7-FE00-45B7-AF9E-FBF05C8C2B40}" type="datetimeFigureOut">
              <a:rPr lang="en-US" smtClean="0"/>
              <a:t>1/26/2023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34BF41D-AA7A-4A8E-B5E7-1CCD9435DAE3}" type="slidenum">
              <a:rPr lang="en-US" smtClean="0"/>
              <a:t>‹#›</a:t>
            </a:fld>
            <a:endParaRPr lang="en-US" dirty="0"/>
          </a:p>
        </p:txBody>
      </p:sp>
    </p:spTree>
    <p:extLst>
      <p:ext uri="{BB962C8B-B14F-4D97-AF65-F5344CB8AC3E}">
        <p14:creationId xmlns:p14="http://schemas.microsoft.com/office/powerpoint/2010/main" val="1122642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EC04B7-FE00-45B7-AF9E-FBF05C8C2B40}" type="datetimeFigureOut">
              <a:rPr lang="en-US" smtClean="0"/>
              <a:t>1/26/2023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4BF41D-AA7A-4A8E-B5E7-1CCD9435DAE3}" type="slidenum">
              <a:rPr lang="en-US" smtClean="0"/>
              <a:t>‹#›</a:t>
            </a:fld>
            <a:endParaRPr lang="en-US" dirty="0"/>
          </a:p>
        </p:txBody>
      </p:sp>
    </p:spTree>
    <p:extLst>
      <p:ext uri="{BB962C8B-B14F-4D97-AF65-F5344CB8AC3E}">
        <p14:creationId xmlns:p14="http://schemas.microsoft.com/office/powerpoint/2010/main" val="1482557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EC04B7-FE00-45B7-AF9E-FBF05C8C2B40}" type="datetimeFigureOut">
              <a:rPr lang="en-US" smtClean="0"/>
              <a:t>1/26/2023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34BF41D-AA7A-4A8E-B5E7-1CCD9435DAE3}" type="slidenum">
              <a:rPr lang="en-US" smtClean="0"/>
              <a:t>‹#›</a:t>
            </a:fld>
            <a:endParaRPr lang="en-US" dirty="0"/>
          </a:p>
        </p:txBody>
      </p:sp>
    </p:spTree>
    <p:extLst>
      <p:ext uri="{BB962C8B-B14F-4D97-AF65-F5344CB8AC3E}">
        <p14:creationId xmlns:p14="http://schemas.microsoft.com/office/powerpoint/2010/main" val="199345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C04B7-FE00-45B7-AF9E-FBF05C8C2B40}" type="datetimeFigureOut">
              <a:rPr lang="en-US" smtClean="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4BF41D-AA7A-4A8E-B5E7-1CCD9435DAE3}" type="slidenum">
              <a:rPr lang="en-US" smtClean="0"/>
              <a:t>‹#›</a:t>
            </a:fld>
            <a:endParaRPr lang="en-US" dirty="0"/>
          </a:p>
        </p:txBody>
      </p:sp>
    </p:spTree>
    <p:extLst>
      <p:ext uri="{BB962C8B-B14F-4D97-AF65-F5344CB8AC3E}">
        <p14:creationId xmlns:p14="http://schemas.microsoft.com/office/powerpoint/2010/main" val="203824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C04B7-FE00-45B7-AF9E-FBF05C8C2B40}" type="datetimeFigureOut">
              <a:rPr lang="en-US" smtClean="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4BF41D-AA7A-4A8E-B5E7-1CCD9435DAE3}" type="slidenum">
              <a:rPr lang="en-US" smtClean="0"/>
              <a:t>‹#›</a:t>
            </a:fld>
            <a:endParaRPr lang="en-US" dirty="0"/>
          </a:p>
        </p:txBody>
      </p:sp>
    </p:spTree>
    <p:extLst>
      <p:ext uri="{BB962C8B-B14F-4D97-AF65-F5344CB8AC3E}">
        <p14:creationId xmlns:p14="http://schemas.microsoft.com/office/powerpoint/2010/main" val="3989132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C04B7-FE00-45B7-AF9E-FBF05C8C2B40}" type="datetimeFigureOut">
              <a:rPr lang="en-US" smtClean="0"/>
              <a:t>1/26/2023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BF41D-AA7A-4A8E-B5E7-1CCD9435DAE3}" type="slidenum">
              <a:rPr lang="en-US" smtClean="0"/>
              <a:t>‹#›</a:t>
            </a:fld>
            <a:endParaRPr lang="en-US" dirty="0"/>
          </a:p>
        </p:txBody>
      </p:sp>
    </p:spTree>
    <p:extLst>
      <p:ext uri="{BB962C8B-B14F-4D97-AF65-F5344CB8AC3E}">
        <p14:creationId xmlns:p14="http://schemas.microsoft.com/office/powerpoint/2010/main" val="1438631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www.fishandboat.com/LearningCenter/FAQs/Pages/PublicAccess.aspx"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4248" y="321276"/>
            <a:ext cx="7741255" cy="5386090"/>
          </a:xfrm>
          <a:prstGeom prst="rect">
            <a:avLst/>
          </a:prstGeom>
        </p:spPr>
        <p:txBody>
          <a:bodyPr wrap="square">
            <a:spAutoFit/>
          </a:bodyPr>
          <a:lstStyle/>
          <a:p>
            <a:pPr algn="ctr"/>
            <a:r>
              <a:rPr lang="en-US" sz="3600" b="1" dirty="0">
                <a:solidFill>
                  <a:prstClr val="black"/>
                </a:solidFill>
                <a:latin typeface="Arial" panose="020B0604020202020204" pitchFamily="34" charset="0"/>
                <a:cs typeface="Arial" panose="020B0604020202020204" pitchFamily="34" charset="0"/>
              </a:rPr>
              <a:t>About Your </a:t>
            </a:r>
            <a:r>
              <a:rPr lang="en-US" sz="3600" b="1" dirty="0" smtClean="0">
                <a:solidFill>
                  <a:prstClr val="black"/>
                </a:solidFill>
                <a:latin typeface="Arial" panose="020B0604020202020204" pitchFamily="34" charset="0"/>
                <a:cs typeface="Arial" panose="020B0604020202020204" pitchFamily="34" charset="0"/>
              </a:rPr>
              <a:t>Presenter</a:t>
            </a:r>
            <a:endParaRPr lang="en-US" sz="1000" b="1" dirty="0" smtClean="0">
              <a:solidFill>
                <a:prstClr val="black"/>
              </a:solidFill>
              <a:latin typeface="Arial" panose="020B0604020202020204" pitchFamily="34" charset="0"/>
              <a:cs typeface="Arial" panose="020B0604020202020204" pitchFamily="34" charset="0"/>
            </a:endParaRPr>
          </a:p>
          <a:p>
            <a:pPr algn="ctr"/>
            <a:endParaRPr lang="en-US" sz="1000" b="1" dirty="0">
              <a:solidFill>
                <a:prstClr val="black"/>
              </a:solidFill>
              <a:latin typeface="Arial" panose="020B0604020202020204" pitchFamily="34" charset="0"/>
              <a:cs typeface="Arial" panose="020B0604020202020204" pitchFamily="34" charset="0"/>
            </a:endParaRPr>
          </a:p>
          <a:p>
            <a:pPr algn="ctr"/>
            <a:r>
              <a:rPr lang="en-US" b="1" dirty="0" smtClean="0">
                <a:solidFill>
                  <a:prstClr val="black"/>
                </a:solidFill>
                <a:latin typeface="Arial" panose="020B0604020202020204" pitchFamily="34" charset="0"/>
                <a:cs typeface="Arial" panose="020B0604020202020204" pitchFamily="34" charset="0"/>
              </a:rPr>
              <a:t>I am not an attorney</a:t>
            </a:r>
            <a:endParaRPr lang="en-US" b="1" dirty="0">
              <a:solidFill>
                <a:prstClr val="black"/>
              </a:solidFill>
              <a:latin typeface="Arial" panose="020B0604020202020204" pitchFamily="34" charset="0"/>
              <a:cs typeface="Arial" panose="020B0604020202020204" pitchFamily="34" charset="0"/>
            </a:endParaRPr>
          </a:p>
          <a:p>
            <a:pPr algn="ctr"/>
            <a:endParaRPr lang="en-US" sz="1000" dirty="0"/>
          </a:p>
          <a:p>
            <a:pPr algn="ctr"/>
            <a:r>
              <a:rPr lang="en-US" b="1" dirty="0">
                <a:solidFill>
                  <a:prstClr val="black"/>
                </a:solidFill>
                <a:latin typeface="Arial" panose="020B0604020202020204" pitchFamily="34" charset="0"/>
                <a:cs typeface="Arial" panose="020B0604020202020204" pitchFamily="34" charset="0"/>
              </a:rPr>
              <a:t>Michael F. Brinkash, PLS (PA), LS (NY)</a:t>
            </a:r>
          </a:p>
          <a:p>
            <a:pPr algn="ctr"/>
            <a:endParaRPr lang="en-US" b="1" dirty="0">
              <a:solidFill>
                <a:prstClr val="black"/>
              </a:solidFill>
              <a:latin typeface="Arial" panose="020B0604020202020204" pitchFamily="34" charset="0"/>
              <a:cs typeface="Arial" panose="020B0604020202020204" pitchFamily="34" charset="0"/>
            </a:endParaRPr>
          </a:p>
          <a:p>
            <a:pPr algn="ctr"/>
            <a:r>
              <a:rPr lang="en-US" b="1" dirty="0">
                <a:solidFill>
                  <a:prstClr val="black"/>
                </a:solidFill>
                <a:latin typeface="Arial" panose="020B0604020202020204" pitchFamily="34" charset="0"/>
                <a:cs typeface="Arial" panose="020B0604020202020204" pitchFamily="34" charset="0"/>
              </a:rPr>
              <a:t>1989-1990 Past President of PSLS</a:t>
            </a:r>
          </a:p>
          <a:p>
            <a:pPr algn="ctr"/>
            <a:endParaRPr lang="en-US" b="1" dirty="0">
              <a:solidFill>
                <a:prstClr val="black"/>
              </a:solidFill>
              <a:latin typeface="Arial" panose="020B0604020202020204" pitchFamily="34" charset="0"/>
              <a:cs typeface="Arial" panose="020B0604020202020204" pitchFamily="34" charset="0"/>
            </a:endParaRPr>
          </a:p>
          <a:p>
            <a:pPr algn="ctr"/>
            <a:r>
              <a:rPr lang="en-US" b="1" dirty="0" smtClean="0">
                <a:solidFill>
                  <a:prstClr val="black"/>
                </a:solidFill>
                <a:latin typeface="Arial" panose="020B0604020202020204" pitchFamily="34" charset="0"/>
                <a:cs typeface="Arial" panose="020B0604020202020204" pitchFamily="34" charset="0"/>
              </a:rPr>
              <a:t>2011-Current 1/25/2023 </a:t>
            </a:r>
            <a:r>
              <a:rPr lang="en-US" b="1" dirty="0">
                <a:solidFill>
                  <a:prstClr val="black"/>
                </a:solidFill>
                <a:latin typeface="Arial" panose="020B0604020202020204" pitchFamily="34" charset="0"/>
                <a:cs typeface="Arial" panose="020B0604020202020204" pitchFamily="34" charset="0"/>
              </a:rPr>
              <a:t>PLS Member of PA State Registration Board</a:t>
            </a:r>
          </a:p>
          <a:p>
            <a:pPr algn="ctr"/>
            <a:endParaRPr lang="en-US" b="1" dirty="0">
              <a:solidFill>
                <a:prstClr val="black"/>
              </a:solidFill>
              <a:latin typeface="Arial" panose="020B0604020202020204" pitchFamily="34" charset="0"/>
              <a:cs typeface="Arial" panose="020B0604020202020204" pitchFamily="34" charset="0"/>
            </a:endParaRPr>
          </a:p>
          <a:p>
            <a:pPr algn="ctr"/>
            <a:r>
              <a:rPr lang="en-US" b="1" dirty="0" smtClean="0">
                <a:solidFill>
                  <a:prstClr val="black"/>
                </a:solidFill>
                <a:latin typeface="Arial" panose="020B0604020202020204" pitchFamily="34" charset="0"/>
                <a:cs typeface="Arial" panose="020B0604020202020204" pitchFamily="34" charset="0"/>
              </a:rPr>
              <a:t>2022-2024 </a:t>
            </a:r>
            <a:r>
              <a:rPr lang="en-US" b="1" dirty="0">
                <a:solidFill>
                  <a:prstClr val="black"/>
                </a:solidFill>
                <a:latin typeface="Arial" panose="020B0604020202020204" pitchFamily="34" charset="0"/>
                <a:cs typeface="Arial" panose="020B0604020202020204" pitchFamily="34" charset="0"/>
              </a:rPr>
              <a:t>President Colonial State Boards of Surveyor Registration</a:t>
            </a:r>
          </a:p>
          <a:p>
            <a:pPr algn="ctr"/>
            <a:endParaRPr lang="en-US" b="1" dirty="0">
              <a:solidFill>
                <a:prstClr val="black"/>
              </a:solidFill>
              <a:latin typeface="Arial" panose="020B0604020202020204" pitchFamily="34" charset="0"/>
              <a:cs typeface="Arial" panose="020B0604020202020204" pitchFamily="34" charset="0"/>
            </a:endParaRPr>
          </a:p>
          <a:p>
            <a:pPr algn="ctr"/>
            <a:r>
              <a:rPr lang="en-US" b="1" dirty="0">
                <a:solidFill>
                  <a:prstClr val="black"/>
                </a:solidFill>
                <a:latin typeface="Arial" panose="020B0604020202020204" pitchFamily="34" charset="0"/>
                <a:cs typeface="Arial" panose="020B0604020202020204" pitchFamily="34" charset="0"/>
              </a:rPr>
              <a:t>Authored and Published 3 Books:</a:t>
            </a:r>
          </a:p>
          <a:p>
            <a:pPr algn="ctr"/>
            <a:endParaRPr lang="en-US" b="1" dirty="0">
              <a:solidFill>
                <a:prstClr val="black"/>
              </a:solidFill>
              <a:latin typeface="Arial" panose="020B0604020202020204" pitchFamily="34" charset="0"/>
              <a:cs typeface="Arial" panose="020B0604020202020204" pitchFamily="34" charset="0"/>
            </a:endParaRPr>
          </a:p>
          <a:p>
            <a:pPr marL="514350" indent="-514350" algn="ctr">
              <a:buAutoNum type="arabicPeriod"/>
            </a:pPr>
            <a:r>
              <a:rPr lang="en-US" b="1" dirty="0">
                <a:solidFill>
                  <a:prstClr val="black"/>
                </a:solidFill>
                <a:latin typeface="Arial" panose="020B0604020202020204" pitchFamily="34" charset="0"/>
                <a:cs typeface="Arial" panose="020B0604020202020204" pitchFamily="34" charset="0"/>
              </a:rPr>
              <a:t>County and Municipal Boundary Descriptions</a:t>
            </a:r>
          </a:p>
          <a:p>
            <a:pPr marL="514350" indent="-514350" algn="ctr">
              <a:buAutoNum type="arabicPeriod"/>
            </a:pPr>
            <a:endParaRPr lang="en-US" b="1" dirty="0">
              <a:solidFill>
                <a:prstClr val="black"/>
              </a:solidFill>
              <a:latin typeface="Arial" panose="020B0604020202020204" pitchFamily="34" charset="0"/>
              <a:cs typeface="Arial" panose="020B0604020202020204" pitchFamily="34" charset="0"/>
            </a:endParaRPr>
          </a:p>
          <a:p>
            <a:pPr marL="514350" indent="-514350" algn="ctr">
              <a:buAutoNum type="arabicPeriod"/>
            </a:pPr>
            <a:r>
              <a:rPr lang="en-US" b="1" dirty="0">
                <a:solidFill>
                  <a:prstClr val="black"/>
                </a:solidFill>
                <a:latin typeface="Arial" panose="020B0604020202020204" pitchFamily="34" charset="0"/>
                <a:cs typeface="Arial" panose="020B0604020202020204" pitchFamily="34" charset="0"/>
              </a:rPr>
              <a:t>PA Boundary Commissions and Case Reviews</a:t>
            </a:r>
          </a:p>
          <a:p>
            <a:pPr marL="514350" indent="-514350" algn="ctr">
              <a:buAutoNum type="arabicPeriod"/>
            </a:pPr>
            <a:endParaRPr lang="en-US" b="1" dirty="0">
              <a:solidFill>
                <a:prstClr val="black"/>
              </a:solidFill>
              <a:latin typeface="Arial" panose="020B0604020202020204" pitchFamily="34" charset="0"/>
              <a:cs typeface="Arial" panose="020B0604020202020204" pitchFamily="34" charset="0"/>
            </a:endParaRPr>
          </a:p>
          <a:p>
            <a:pPr marL="514350" indent="-514350" algn="ctr">
              <a:buAutoNum type="arabicPeriod"/>
            </a:pPr>
            <a:r>
              <a:rPr lang="en-US" b="1" dirty="0">
                <a:solidFill>
                  <a:prstClr val="black"/>
                </a:solidFill>
                <a:latin typeface="Arial" panose="020B0604020202020204" pitchFamily="34" charset="0"/>
                <a:cs typeface="Arial" panose="020B0604020202020204" pitchFamily="34" charset="0"/>
              </a:rPr>
              <a:t>Waterway Boundaries Along Riparian Lands, Canals &amp; Islands</a:t>
            </a:r>
          </a:p>
        </p:txBody>
      </p:sp>
      <p:sp>
        <p:nvSpPr>
          <p:cNvPr id="5" name="Rectangle 4"/>
          <p:cNvSpPr/>
          <p:nvPr/>
        </p:nvSpPr>
        <p:spPr>
          <a:xfrm>
            <a:off x="5512919" y="0"/>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- 1</a:t>
            </a:r>
            <a:endParaRPr lang="en-US" dirty="0"/>
          </a:p>
        </p:txBody>
      </p:sp>
    </p:spTree>
    <p:extLst>
      <p:ext uri="{BB962C8B-B14F-4D97-AF65-F5344CB8AC3E}">
        <p14:creationId xmlns:p14="http://schemas.microsoft.com/office/powerpoint/2010/main" val="2649344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454" y="194325"/>
            <a:ext cx="11597951" cy="4834657"/>
          </a:xfrm>
          <a:prstGeom prst="rect">
            <a:avLst/>
          </a:prstGeom>
        </p:spPr>
        <p:txBody>
          <a:bodyPr wrap="square">
            <a:spAutoFit/>
          </a:bodyPr>
          <a:lstStyle/>
          <a:p>
            <a:pPr algn="just">
              <a:lnSpc>
                <a:spcPct val="107000"/>
              </a:lnSpc>
            </a:pPr>
            <a:r>
              <a:rPr lang="en-US" sz="3600" i="1"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i="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pPr>
            <a:endParaRPr lang="en-US" sz="3600" i="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pPr>
            <a:r>
              <a:rPr lang="en-US" sz="3600" i="1" dirty="0" smtClean="0">
                <a:effectLst/>
                <a:latin typeface="Arial" panose="020B0604020202020204" pitchFamily="34" charset="0"/>
                <a:ea typeface="Times New Roman" panose="02020603050405020304" pitchFamily="18" charset="0"/>
                <a:cs typeface="Times New Roman" panose="02020603050405020304" pitchFamily="18" charset="0"/>
              </a:rPr>
              <a:t>Credit </a:t>
            </a:r>
            <a:r>
              <a:rPr lang="en-US" sz="3600" i="1" dirty="0" smtClean="0">
                <a:latin typeface="Arial" panose="020B0604020202020204" pitchFamily="34" charset="0"/>
                <a:ea typeface="Times New Roman" panose="02020603050405020304" pitchFamily="18" charset="0"/>
                <a:cs typeface="Times New Roman" panose="02020603050405020304" pitchFamily="18" charset="0"/>
              </a:rPr>
              <a:t>For </a:t>
            </a:r>
            <a:r>
              <a:rPr lang="en-US" sz="3600" i="1" dirty="0" smtClean="0">
                <a:effectLst/>
                <a:latin typeface="Arial" panose="020B0604020202020204" pitchFamily="34" charset="0"/>
                <a:ea typeface="Times New Roman" panose="02020603050405020304" pitchFamily="18" charset="0"/>
                <a:cs typeface="Times New Roman" panose="02020603050405020304" pitchFamily="18" charset="0"/>
              </a:rPr>
              <a:t>Source Reference: </a:t>
            </a:r>
          </a:p>
          <a:p>
            <a:pPr algn="just">
              <a:lnSpc>
                <a:spcPct val="107000"/>
              </a:lnSpc>
            </a:pPr>
            <a:endParaRPr lang="en-US" sz="3600" i="1"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pPr>
            <a:r>
              <a:rPr lang="en-US" sz="3600" i="1" dirty="0" smtClean="0">
                <a:effectLst/>
                <a:latin typeface="Arial" panose="020B0604020202020204" pitchFamily="34" charset="0"/>
                <a:ea typeface="Times New Roman" panose="02020603050405020304" pitchFamily="18" charset="0"/>
                <a:cs typeface="Times New Roman" panose="02020603050405020304" pitchFamily="18" charset="0"/>
              </a:rPr>
              <a:t>National Organization for Rivers, Public Rights on Rivers: Canoeing, kayaking, rafting, fishing, and fowling rights, river conservation and water rights (January 2014 - Kindle Locations 2274-2290). Kindle Edition.</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- 10</a:t>
            </a:r>
            <a:endParaRPr lang="en-US" dirty="0"/>
          </a:p>
        </p:txBody>
      </p:sp>
    </p:spTree>
    <p:extLst>
      <p:ext uri="{BB962C8B-B14F-4D97-AF65-F5344CB8AC3E}">
        <p14:creationId xmlns:p14="http://schemas.microsoft.com/office/powerpoint/2010/main" val="1385423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202"/>
            <a:ext cx="12192000" cy="6465596"/>
          </a:xfrm>
          <a:prstGeom prst="rect">
            <a:avLst/>
          </a:prstGeom>
        </p:spPr>
      </p:pic>
      <p:sp>
        <p:nvSpPr>
          <p:cNvPr id="3" name="TextBox 2"/>
          <p:cNvSpPr txBox="1"/>
          <p:nvPr/>
        </p:nvSpPr>
        <p:spPr>
          <a:xfrm>
            <a:off x="10478530" y="-82379"/>
            <a:ext cx="1309817"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Slide 10-A</a:t>
            </a:r>
            <a:endParaRPr lang="en-US" dirty="0">
              <a:latin typeface="Arial" panose="020B0604020202020204" pitchFamily="34" charset="0"/>
              <a:cs typeface="Arial" panose="020B0604020202020204" pitchFamily="34" charset="0"/>
            </a:endParaRPr>
          </a:p>
        </p:txBody>
      </p:sp>
      <p:sp>
        <p:nvSpPr>
          <p:cNvPr id="4" name="Right Arrow 3"/>
          <p:cNvSpPr/>
          <p:nvPr/>
        </p:nvSpPr>
        <p:spPr>
          <a:xfrm rot="20147772">
            <a:off x="2611395" y="2380735"/>
            <a:ext cx="634314" cy="14004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5167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6798"/>
            <a:ext cx="12192000" cy="5944404"/>
          </a:xfrm>
          <a:prstGeom prst="rect">
            <a:avLst/>
          </a:prstGeom>
        </p:spPr>
      </p:pic>
      <p:sp>
        <p:nvSpPr>
          <p:cNvPr id="3" name="TextBox 2"/>
          <p:cNvSpPr txBox="1"/>
          <p:nvPr/>
        </p:nvSpPr>
        <p:spPr>
          <a:xfrm>
            <a:off x="9786551" y="98854"/>
            <a:ext cx="1252152"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Slide10-B</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863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9332"/>
            <a:ext cx="12192000" cy="6366048"/>
          </a:xfrm>
          <a:prstGeom prst="rect">
            <a:avLst/>
          </a:prstGeom>
        </p:spPr>
      </p:pic>
      <p:sp>
        <p:nvSpPr>
          <p:cNvPr id="3" name="TextBox 2"/>
          <p:cNvSpPr txBox="1"/>
          <p:nvPr/>
        </p:nvSpPr>
        <p:spPr>
          <a:xfrm>
            <a:off x="10000736" y="0"/>
            <a:ext cx="1326292"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Slide 10-C</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6692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6120"/>
            <a:ext cx="12192000" cy="5505760"/>
          </a:xfrm>
          <a:prstGeom prst="rect">
            <a:avLst/>
          </a:prstGeom>
        </p:spPr>
      </p:pic>
      <p:sp>
        <p:nvSpPr>
          <p:cNvPr id="3" name="TextBox 2"/>
          <p:cNvSpPr txBox="1"/>
          <p:nvPr/>
        </p:nvSpPr>
        <p:spPr>
          <a:xfrm>
            <a:off x="9498228" y="0"/>
            <a:ext cx="1351005"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Slide 10-D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8574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6287"/>
            <a:ext cx="12087225" cy="3819525"/>
          </a:xfrm>
          <a:prstGeom prst="rect">
            <a:avLst/>
          </a:prstGeom>
        </p:spPr>
      </p:pic>
      <p:sp>
        <p:nvSpPr>
          <p:cNvPr id="3" name="TextBox 2"/>
          <p:cNvSpPr txBox="1"/>
          <p:nvPr/>
        </p:nvSpPr>
        <p:spPr>
          <a:xfrm>
            <a:off x="2896758" y="502508"/>
            <a:ext cx="6293708" cy="523220"/>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Several Other Definitions of Navigable</a:t>
            </a:r>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10585622" y="133176"/>
            <a:ext cx="1268627"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Slide 10-E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8659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7341" y="354228"/>
            <a:ext cx="7175157"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Several Other Definitions of Navigable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5221"/>
            <a:ext cx="12192000" cy="4567557"/>
          </a:xfrm>
          <a:prstGeom prst="rect">
            <a:avLst/>
          </a:prstGeom>
        </p:spPr>
      </p:pic>
      <p:sp>
        <p:nvSpPr>
          <p:cNvPr id="4" name="TextBox 3"/>
          <p:cNvSpPr txBox="1"/>
          <p:nvPr/>
        </p:nvSpPr>
        <p:spPr>
          <a:xfrm>
            <a:off x="10659763" y="65902"/>
            <a:ext cx="1425146"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Slide 10-F</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9364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3" y="135146"/>
            <a:ext cx="11961844" cy="3941079"/>
          </a:xfrm>
          <a:prstGeom prst="rect">
            <a:avLst/>
          </a:prstGeom>
        </p:spPr>
        <p:txBody>
          <a:bodyPr wrap="square">
            <a:spAutoFit/>
          </a:bodyPr>
          <a:lstStyle/>
          <a:p>
            <a:pPr algn="ctr">
              <a:lnSpc>
                <a:spcPct val="115000"/>
              </a:lnSpc>
              <a:spcAft>
                <a:spcPts val="1000"/>
              </a:spcAft>
            </a:pPr>
            <a:endPar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endParaRPr lang="en-US" sz="1000" b="1" dirty="0">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endPar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4400" b="1" dirty="0" smtClean="0">
                <a:effectLst/>
                <a:latin typeface="Arial" panose="020B0604020202020204" pitchFamily="34" charset="0"/>
                <a:ea typeface="Times New Roman" panose="02020603050405020304" pitchFamily="18" charset="0"/>
                <a:cs typeface="Times New Roman" panose="02020603050405020304" pitchFamily="18" charset="0"/>
              </a:rPr>
              <a:t>3.1 – NAVIGABILITY </a:t>
            </a:r>
          </a:p>
          <a:p>
            <a:pPr algn="ctr">
              <a:lnSpc>
                <a:spcPct val="115000"/>
              </a:lnSpc>
              <a:spcAft>
                <a:spcPts val="1000"/>
              </a:spcAft>
            </a:pPr>
            <a:endPar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4400" b="1" dirty="0" smtClean="0">
                <a:effectLst/>
                <a:latin typeface="Arial" panose="020B0604020202020204" pitchFamily="34" charset="0"/>
                <a:ea typeface="Times New Roman" panose="02020603050405020304" pitchFamily="18" charset="0"/>
                <a:cs typeface="Times New Roman" panose="02020603050405020304" pitchFamily="18" charset="0"/>
              </a:rPr>
              <a:t>COMMERCE CLAUSE TEST </a:t>
            </a:r>
          </a:p>
          <a:p>
            <a:pPr algn="ctr">
              <a:lnSpc>
                <a:spcPct val="115000"/>
              </a:lnSpc>
              <a:spcAft>
                <a:spcPts val="1000"/>
              </a:spcAft>
            </a:pPr>
            <a:r>
              <a:rPr lang="en-US" sz="4400" b="1" dirty="0" smtClean="0">
                <a:effectLst/>
                <a:latin typeface="Arial" panose="020B0604020202020204" pitchFamily="34" charset="0"/>
                <a:ea typeface="Times New Roman" panose="02020603050405020304" pitchFamily="18" charset="0"/>
                <a:cs typeface="Times New Roman" panose="02020603050405020304" pitchFamily="18" charset="0"/>
              </a:rPr>
              <a:t>VS.TITLE TEST </a:t>
            </a:r>
            <a:endParaRPr lang="en-US" sz="4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- 11</a:t>
            </a:r>
            <a:endParaRPr lang="en-US" dirty="0"/>
          </a:p>
        </p:txBody>
      </p:sp>
    </p:spTree>
    <p:extLst>
      <p:ext uri="{BB962C8B-B14F-4D97-AF65-F5344CB8AC3E}">
        <p14:creationId xmlns:p14="http://schemas.microsoft.com/office/powerpoint/2010/main" val="2651955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45" y="0"/>
            <a:ext cx="12008497" cy="6399509"/>
          </a:xfrm>
          <a:prstGeom prst="rect">
            <a:avLst/>
          </a:prstGeom>
        </p:spPr>
        <p:txBody>
          <a:bodyPr wrap="square">
            <a:spAutoFit/>
          </a:bodyPr>
          <a:lstStyle/>
          <a:p>
            <a:pPr algn="just">
              <a:lnSpc>
                <a:spcPct val="107000"/>
              </a:lnSpc>
              <a:spcAft>
                <a:spcPts val="450"/>
              </a:spcAft>
            </a:pPr>
            <a:endParaRPr lang="en-US" sz="1000" b="1" i="1" dirty="0" smtClean="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450"/>
              </a:spcAft>
            </a:pPr>
            <a:endParaRPr lang="en-US" sz="1000" b="1" i="1" dirty="0">
              <a:solidFill>
                <a:srgbClr val="40404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450"/>
              </a:spcAft>
            </a:pPr>
            <a:endParaRPr lang="en-US" sz="1000" b="1" i="1" dirty="0" smtClean="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450"/>
              </a:spcAft>
            </a:pPr>
            <a:endParaRPr lang="en-US" sz="1000" b="1" i="1" dirty="0" smtClean="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450"/>
              </a:spcAft>
            </a:pPr>
            <a:r>
              <a:rPr lang="en-US" sz="3200" b="1" i="1" dirty="0" smtClean="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The “</a:t>
            </a:r>
            <a:r>
              <a:rPr lang="en-US" sz="3200" b="1" i="1" u="sng" dirty="0" smtClean="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Federal Title” and “Commerce </a:t>
            </a:r>
            <a:r>
              <a:rPr lang="en-US" sz="3200" b="1" i="1" u="sng" dirty="0">
                <a:solidFill>
                  <a:srgbClr val="404040"/>
                </a:solidFill>
                <a:latin typeface="Arial" panose="020B0604020202020204" pitchFamily="34" charset="0"/>
                <a:ea typeface="Times New Roman" panose="02020603050405020304" pitchFamily="18" charset="0"/>
                <a:cs typeface="Times New Roman" panose="02020603050405020304" pitchFamily="18" charset="0"/>
              </a:rPr>
              <a:t>C</a:t>
            </a:r>
            <a:r>
              <a:rPr lang="en-US" sz="3200" b="1" i="1" u="sng" dirty="0" smtClean="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lause” Tests</a:t>
            </a:r>
            <a:r>
              <a:rPr lang="en-US" sz="3200" b="1" i="1" dirty="0" smtClean="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 of Navigability are the same but with two minor differences.</a:t>
            </a:r>
            <a:r>
              <a:rPr lang="en-US" sz="3200" i="1" dirty="0" smtClean="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07000"/>
              </a:lnSpc>
              <a:spcAft>
                <a:spcPts val="450"/>
              </a:spcAft>
            </a:pPr>
            <a:endParaRPr lang="en-US" sz="1200" b="1" i="1" u="sng" dirty="0" smtClean="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450"/>
              </a:spcAft>
            </a:pPr>
            <a:r>
              <a:rPr lang="en-US" sz="2800" b="1" i="1" u="sng" dirty="0" smtClean="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First,</a:t>
            </a:r>
            <a:r>
              <a:rPr lang="en-US" sz="2800" i="1" dirty="0" smtClean="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 under the commerce clause test, </a:t>
            </a:r>
            <a:r>
              <a:rPr lang="en-US" sz="2800" i="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it is not necessary that the waterway be navigable in its “natural and ordinary” condition</a:t>
            </a:r>
            <a:r>
              <a:rPr lang="en-US" sz="2800" i="1" dirty="0"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a:t>
            </a:r>
            <a:r>
              <a:rPr lang="en-US" sz="2800" i="1" dirty="0" smtClean="0">
                <a:solidFill>
                  <a:srgbClr val="404040"/>
                </a:solidFill>
                <a:latin typeface="Arial" panose="020B0604020202020204" pitchFamily="34" charset="0"/>
                <a:ea typeface="Times New Roman" panose="02020603050405020304" pitchFamily="18" charset="0"/>
                <a:cs typeface="Times New Roman" panose="02020603050405020304" pitchFamily="18" charset="0"/>
              </a:rPr>
              <a:t> </a:t>
            </a:r>
            <a:r>
              <a:rPr lang="en-US" sz="2800" i="1" dirty="0" smtClean="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it is sufficient if the waterway can be made navigable in fact by “reasonable improvements.” </a:t>
            </a:r>
          </a:p>
          <a:p>
            <a:pPr algn="just">
              <a:lnSpc>
                <a:spcPct val="107000"/>
              </a:lnSpc>
              <a:spcAft>
                <a:spcPts val="450"/>
              </a:spcAft>
            </a:pPr>
            <a:r>
              <a:rPr lang="en-US" sz="2800" b="1" i="1" u="sng" dirty="0" smtClean="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Second,</a:t>
            </a:r>
            <a:r>
              <a:rPr lang="en-US" sz="2800" i="1" dirty="0" smtClean="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 unlike the title test, </a:t>
            </a:r>
            <a:r>
              <a:rPr lang="en-US" sz="2800" i="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commerce clause navigability does not require the watercourse to be susceptible to navigation at the time of statehood</a:t>
            </a:r>
            <a:r>
              <a:rPr lang="en-US" sz="2800" i="1" dirty="0" smtClean="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 the watercourse may </a:t>
            </a:r>
            <a:r>
              <a:rPr lang="en-US" sz="2800" i="1" dirty="0" smtClean="0">
                <a:effectLst/>
                <a:latin typeface="Arial" panose="020B0604020202020204" pitchFamily="34" charset="0"/>
                <a:ea typeface="Times New Roman" panose="02020603050405020304" pitchFamily="18" charset="0"/>
                <a:cs typeface="Times New Roman" panose="02020603050405020304" pitchFamily="18" charset="0"/>
              </a:rPr>
              <a:t>become navigable at some later time. </a:t>
            </a:r>
          </a:p>
          <a:p>
            <a:pPr algn="just">
              <a:lnSpc>
                <a:spcPct val="107000"/>
              </a:lnSpc>
              <a:spcAft>
                <a:spcPts val="450"/>
              </a:spcAft>
            </a:pPr>
            <a:endParaRPr lang="en-US" sz="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450"/>
              </a:spcAft>
            </a:pPr>
            <a:r>
              <a:rPr lang="en-US" sz="2400" i="1" spc="-5" dirty="0" smtClean="0">
                <a:effectLst/>
                <a:latin typeface="Arial" panose="020B0604020202020204" pitchFamily="34" charset="0"/>
                <a:ea typeface="Times New Roman" panose="02020603050405020304" pitchFamily="18" charset="0"/>
                <a:cs typeface="Times New Roman" panose="02020603050405020304" pitchFamily="18" charset="0"/>
              </a:rPr>
              <a:t>U.S.</a:t>
            </a:r>
            <a:r>
              <a:rPr lang="en-US" sz="2400" i="1"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2400" i="1" spc="-5" dirty="0" smtClean="0">
                <a:effectLst/>
                <a:latin typeface="Arial" panose="020B0604020202020204" pitchFamily="34" charset="0"/>
                <a:ea typeface="Times New Roman" panose="02020603050405020304" pitchFamily="18" charset="0"/>
                <a:cs typeface="Times New Roman" panose="02020603050405020304" pitchFamily="18" charset="0"/>
              </a:rPr>
              <a:t>v.</a:t>
            </a:r>
            <a:r>
              <a:rPr lang="en-US" sz="2400" i="1"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2400" i="1" spc="-5" dirty="0" smtClean="0">
                <a:effectLst/>
                <a:latin typeface="Arial" panose="020B0604020202020204" pitchFamily="34" charset="0"/>
                <a:ea typeface="Times New Roman" panose="02020603050405020304" pitchFamily="18" charset="0"/>
                <a:cs typeface="Times New Roman" panose="02020603050405020304" pitchFamily="18" charset="0"/>
              </a:rPr>
              <a:t>Appalachian</a:t>
            </a:r>
            <a:r>
              <a:rPr lang="en-US" sz="2400" i="1"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2400" i="1" spc="-5" dirty="0" smtClean="0">
                <a:effectLst/>
                <a:latin typeface="Arial" panose="020B0604020202020204" pitchFamily="34" charset="0"/>
                <a:ea typeface="Times New Roman" panose="02020603050405020304" pitchFamily="18" charset="0"/>
                <a:cs typeface="Times New Roman" panose="02020603050405020304" pitchFamily="18" charset="0"/>
              </a:rPr>
              <a:t>Elec.</a:t>
            </a:r>
            <a:r>
              <a:rPr lang="en-US" sz="2400" i="1"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2400" i="1" spc="-5" dirty="0" smtClean="0">
                <a:effectLst/>
                <a:latin typeface="Arial" panose="020B0604020202020204" pitchFamily="34" charset="0"/>
                <a:ea typeface="Times New Roman" panose="02020603050405020304" pitchFamily="18" charset="0"/>
                <a:cs typeface="Times New Roman" panose="02020603050405020304" pitchFamily="18" charset="0"/>
              </a:rPr>
              <a:t>Power</a:t>
            </a:r>
            <a:r>
              <a:rPr lang="en-US" sz="2400" i="1"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2400" i="1" spc="-5" dirty="0" smtClean="0">
                <a:effectLst/>
                <a:latin typeface="Arial" panose="020B0604020202020204" pitchFamily="34" charset="0"/>
                <a:ea typeface="Times New Roman" panose="02020603050405020304" pitchFamily="18" charset="0"/>
                <a:cs typeface="Times New Roman" panose="02020603050405020304" pitchFamily="18" charset="0"/>
              </a:rPr>
              <a:t>Co.,</a:t>
            </a:r>
            <a:r>
              <a:rPr lang="en-US" sz="2400" i="1"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2400" i="1" spc="-5" dirty="0" smtClean="0">
                <a:effectLst/>
                <a:latin typeface="Arial" panose="020B0604020202020204" pitchFamily="34" charset="0"/>
                <a:ea typeface="Times New Roman" panose="02020603050405020304" pitchFamily="18" charset="0"/>
                <a:cs typeface="Times New Roman" panose="02020603050405020304" pitchFamily="18" charset="0"/>
              </a:rPr>
              <a:t>311 </a:t>
            </a:r>
            <a:r>
              <a:rPr lang="en-US" sz="2400" i="1" dirty="0" smtClean="0">
                <a:effectLst/>
                <a:latin typeface="Arial" panose="020B0604020202020204" pitchFamily="34" charset="0"/>
                <a:ea typeface="Times New Roman" panose="02020603050405020304" pitchFamily="18" charset="0"/>
                <a:cs typeface="Times New Roman" panose="02020603050405020304" pitchFamily="18" charset="0"/>
              </a:rPr>
              <a:t>U.S. 377, 416 (1940)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- 12</a:t>
            </a:r>
            <a:endParaRPr lang="en-US" dirty="0"/>
          </a:p>
        </p:txBody>
      </p:sp>
    </p:spTree>
    <p:extLst>
      <p:ext uri="{BB962C8B-B14F-4D97-AF65-F5344CB8AC3E}">
        <p14:creationId xmlns:p14="http://schemas.microsoft.com/office/powerpoint/2010/main" val="3373308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8281" y="265830"/>
            <a:ext cx="11903676" cy="4062651"/>
          </a:xfrm>
          <a:prstGeom prst="rect">
            <a:avLst/>
          </a:prstGeom>
        </p:spPr>
        <p:txBody>
          <a:bodyPr wrap="square">
            <a:spAutoFit/>
          </a:bodyPr>
          <a:lstStyle/>
          <a:p>
            <a:pPr algn="ctr"/>
            <a:endParaRPr lang="en-US" sz="1000" b="1" dirty="0" smtClean="0">
              <a:effectLst/>
              <a:latin typeface="Arial" panose="020B0604020202020204" pitchFamily="34" charset="0"/>
              <a:ea typeface="Times New Roman" panose="02020603050405020304" pitchFamily="18" charset="0"/>
            </a:endParaRPr>
          </a:p>
          <a:p>
            <a:pPr algn="ctr"/>
            <a:endParaRPr lang="en-US" sz="1000" b="1" dirty="0">
              <a:latin typeface="Arial" panose="020B0604020202020204" pitchFamily="34" charset="0"/>
              <a:ea typeface="Times New Roman" panose="02020603050405020304" pitchFamily="18" charset="0"/>
            </a:endParaRPr>
          </a:p>
          <a:p>
            <a:pPr algn="ctr"/>
            <a:endParaRPr lang="en-US" sz="1000" b="1" dirty="0" smtClean="0">
              <a:effectLst/>
              <a:latin typeface="Arial" panose="020B0604020202020204" pitchFamily="34" charset="0"/>
              <a:ea typeface="Times New Roman" panose="02020603050405020304" pitchFamily="18" charset="0"/>
            </a:endParaRPr>
          </a:p>
          <a:p>
            <a:pPr algn="ctr"/>
            <a:endParaRPr lang="en-US" sz="1000" b="1" dirty="0" smtClean="0">
              <a:effectLst/>
              <a:latin typeface="Arial" panose="020B0604020202020204" pitchFamily="34" charset="0"/>
              <a:ea typeface="Times New Roman" panose="02020603050405020304" pitchFamily="18" charset="0"/>
            </a:endParaRPr>
          </a:p>
          <a:p>
            <a:pPr algn="ctr"/>
            <a:r>
              <a:rPr lang="en-US" sz="4000" b="1" dirty="0" smtClean="0">
                <a:effectLst/>
                <a:latin typeface="Arial" panose="020B0604020202020204" pitchFamily="34" charset="0"/>
                <a:ea typeface="Times New Roman" panose="02020603050405020304" pitchFamily="18" charset="0"/>
              </a:rPr>
              <a:t>Section 3, “Navigable Tests” </a:t>
            </a:r>
          </a:p>
          <a:p>
            <a:endParaRPr lang="en-US" b="1" dirty="0">
              <a:latin typeface="Arial" panose="020B0604020202020204" pitchFamily="34" charset="0"/>
              <a:ea typeface="Times New Roman" panose="02020603050405020304" pitchFamily="18" charset="0"/>
            </a:endParaRPr>
          </a:p>
          <a:p>
            <a:r>
              <a:rPr lang="en-US" sz="3200" dirty="0" smtClean="0">
                <a:effectLst/>
                <a:latin typeface="Arial" panose="020B0604020202020204" pitchFamily="34" charset="0"/>
                <a:ea typeface="Times New Roman" panose="02020603050405020304" pitchFamily="18" charset="0"/>
              </a:rPr>
              <a:t>Navigable Tests for Federal and State differ slightly. The </a:t>
            </a:r>
            <a:r>
              <a:rPr lang="en-US" sz="3200" dirty="0" smtClean="0">
                <a:solidFill>
                  <a:srgbClr val="0070C0"/>
                </a:solidFill>
                <a:effectLst/>
                <a:latin typeface="Arial" panose="020B0604020202020204" pitchFamily="34" charset="0"/>
                <a:ea typeface="Times New Roman" panose="02020603050405020304" pitchFamily="18" charset="0"/>
              </a:rPr>
              <a:t>basic test for both, </a:t>
            </a:r>
            <a:r>
              <a:rPr lang="en-US" sz="3200" dirty="0" smtClean="0">
                <a:effectLst/>
                <a:latin typeface="Arial" panose="020B0604020202020204" pitchFamily="34" charset="0"/>
                <a:ea typeface="Times New Roman" panose="02020603050405020304" pitchFamily="18" charset="0"/>
              </a:rPr>
              <a:t>is that the </a:t>
            </a:r>
            <a:r>
              <a:rPr lang="en-US" sz="3200" dirty="0" smtClean="0">
                <a:solidFill>
                  <a:srgbClr val="0070C0"/>
                </a:solidFill>
                <a:effectLst/>
                <a:latin typeface="Arial" panose="020B0604020202020204" pitchFamily="34" charset="0"/>
                <a:ea typeface="Times New Roman" panose="02020603050405020304" pitchFamily="18" charset="0"/>
              </a:rPr>
              <a:t>waterway is </a:t>
            </a:r>
            <a:r>
              <a:rPr lang="en-US" sz="3200" dirty="0" smtClean="0">
                <a:solidFill>
                  <a:srgbClr val="0070C0"/>
                </a:solidFill>
                <a:latin typeface="Arial" panose="020B0604020202020204" pitchFamily="34" charset="0"/>
                <a:ea typeface="Times New Roman" panose="02020603050405020304" pitchFamily="18" charset="0"/>
              </a:rPr>
              <a:t>obviously navigable </a:t>
            </a:r>
            <a:r>
              <a:rPr lang="en-US" sz="3200" dirty="0" smtClean="0">
                <a:latin typeface="Arial" panose="020B0604020202020204" pitchFamily="34" charset="0"/>
                <a:ea typeface="Times New Roman" panose="02020603050405020304" pitchFamily="18" charset="0"/>
              </a:rPr>
              <a:t>and</a:t>
            </a:r>
            <a:r>
              <a:rPr lang="en-US" sz="3200" dirty="0" smtClean="0">
                <a:solidFill>
                  <a:srgbClr val="0070C0"/>
                </a:solidFill>
                <a:latin typeface="Arial" panose="020B0604020202020204" pitchFamily="34" charset="0"/>
                <a:ea typeface="Times New Roman" panose="02020603050405020304" pitchFamily="18" charset="0"/>
              </a:rPr>
              <a:t> </a:t>
            </a:r>
            <a:r>
              <a:rPr lang="en-US" sz="3200" dirty="0" smtClean="0">
                <a:solidFill>
                  <a:srgbClr val="0070C0"/>
                </a:solidFill>
                <a:effectLst/>
                <a:latin typeface="Arial" panose="020B0604020202020204" pitchFamily="34" charset="0"/>
                <a:ea typeface="Times New Roman" panose="02020603050405020304" pitchFamily="18" charset="0"/>
              </a:rPr>
              <a:t>used for commerce purposes</a:t>
            </a:r>
            <a:r>
              <a:rPr lang="en-US" sz="3200" dirty="0" smtClean="0">
                <a:effectLst/>
                <a:latin typeface="Arial" panose="020B0604020202020204" pitchFamily="34" charset="0"/>
                <a:ea typeface="Times New Roman" panose="02020603050405020304" pitchFamily="18" charset="0"/>
              </a:rPr>
              <a:t>. The </a:t>
            </a:r>
            <a:r>
              <a:rPr lang="en-US" sz="3200" dirty="0" smtClean="0">
                <a:solidFill>
                  <a:srgbClr val="0070C0"/>
                </a:solidFill>
                <a:effectLst/>
                <a:latin typeface="Arial" panose="020B0604020202020204" pitchFamily="34" charset="0"/>
                <a:ea typeface="Times New Roman" panose="02020603050405020304" pitchFamily="18" charset="0"/>
              </a:rPr>
              <a:t>proving date</a:t>
            </a:r>
            <a:r>
              <a:rPr lang="en-US" sz="3200" dirty="0" smtClean="0">
                <a:effectLst/>
                <a:latin typeface="Arial" panose="020B0604020202020204" pitchFamily="34" charset="0"/>
                <a:ea typeface="Times New Roman" panose="02020603050405020304" pitchFamily="18" charset="0"/>
              </a:rPr>
              <a:t> for </a:t>
            </a:r>
            <a:r>
              <a:rPr lang="en-US" sz="3200" dirty="0" smtClean="0">
                <a:solidFill>
                  <a:srgbClr val="0070C0"/>
                </a:solidFill>
                <a:effectLst/>
                <a:latin typeface="Arial" panose="020B0604020202020204" pitchFamily="34" charset="0"/>
                <a:ea typeface="Times New Roman" panose="02020603050405020304" pitchFamily="18" charset="0"/>
              </a:rPr>
              <a:t>state title tests begins </a:t>
            </a:r>
            <a:r>
              <a:rPr lang="en-US" sz="3200" dirty="0" smtClean="0">
                <a:effectLst/>
                <a:latin typeface="Arial" panose="020B0604020202020204" pitchFamily="34" charset="0"/>
                <a:ea typeface="Times New Roman" panose="02020603050405020304" pitchFamily="18" charset="0"/>
              </a:rPr>
              <a:t>with the </a:t>
            </a:r>
            <a:r>
              <a:rPr lang="en-US" sz="3200" dirty="0" smtClean="0">
                <a:solidFill>
                  <a:srgbClr val="0070C0"/>
                </a:solidFill>
                <a:effectLst/>
                <a:latin typeface="Arial" panose="020B0604020202020204" pitchFamily="34" charset="0"/>
                <a:ea typeface="Times New Roman" panose="02020603050405020304" pitchFamily="18" charset="0"/>
              </a:rPr>
              <a:t>date of statehood</a:t>
            </a:r>
            <a:r>
              <a:rPr lang="en-US" sz="3200" dirty="0" smtClean="0">
                <a:effectLst/>
                <a:latin typeface="Arial" panose="020B0604020202020204" pitchFamily="34" charset="0"/>
                <a:ea typeface="Times New Roman" panose="02020603050405020304" pitchFamily="18" charset="0"/>
              </a:rPr>
              <a:t>. </a:t>
            </a:r>
            <a:r>
              <a:rPr lang="en-US" sz="3200" dirty="0" smtClean="0">
                <a:solidFill>
                  <a:srgbClr val="0070C0"/>
                </a:solidFill>
                <a:latin typeface="Arial" panose="020B0604020202020204" pitchFamily="34" charset="0"/>
                <a:ea typeface="Times New Roman" panose="02020603050405020304" pitchFamily="18" charset="0"/>
              </a:rPr>
              <a:t>Inter-state commerce </a:t>
            </a:r>
            <a:r>
              <a:rPr lang="en-US" sz="3200" dirty="0" smtClean="0">
                <a:solidFill>
                  <a:srgbClr val="0070C0"/>
                </a:solidFill>
                <a:effectLst/>
                <a:latin typeface="Arial" panose="020B0604020202020204" pitchFamily="34" charset="0"/>
                <a:ea typeface="Times New Roman" panose="02020603050405020304" pitchFamily="18" charset="0"/>
              </a:rPr>
              <a:t>is not necessary as </a:t>
            </a:r>
            <a:r>
              <a:rPr lang="en-US" sz="3200" dirty="0" smtClean="0">
                <a:solidFill>
                  <a:srgbClr val="0070C0"/>
                </a:solidFill>
                <a:latin typeface="Arial" panose="020B0604020202020204" pitchFamily="34" charset="0"/>
                <a:ea typeface="Times New Roman" panose="02020603050405020304" pitchFamily="18" charset="0"/>
              </a:rPr>
              <a:t>proof with </a:t>
            </a:r>
            <a:r>
              <a:rPr lang="en-US" sz="3200" dirty="0" smtClean="0">
                <a:solidFill>
                  <a:srgbClr val="0070C0"/>
                </a:solidFill>
                <a:effectLst/>
                <a:latin typeface="Arial" panose="020B0604020202020204" pitchFamily="34" charset="0"/>
                <a:ea typeface="Times New Roman" panose="02020603050405020304" pitchFamily="18" charset="0"/>
              </a:rPr>
              <a:t>state test.</a:t>
            </a:r>
            <a:endParaRPr lang="en-US" sz="3200" dirty="0">
              <a:solidFill>
                <a:srgbClr val="0070C0"/>
              </a:solidFill>
            </a:endParaRPr>
          </a:p>
        </p:txBody>
      </p:sp>
      <p:sp>
        <p:nvSpPr>
          <p:cNvPr id="4" name="Rectangle 3"/>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- 13</a:t>
            </a:r>
            <a:endParaRPr lang="en-US" dirty="0"/>
          </a:p>
        </p:txBody>
      </p:sp>
    </p:spTree>
    <p:extLst>
      <p:ext uri="{BB962C8B-B14F-4D97-AF65-F5344CB8AC3E}">
        <p14:creationId xmlns:p14="http://schemas.microsoft.com/office/powerpoint/2010/main" val="663952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7665" y="0"/>
            <a:ext cx="12134335" cy="6663675"/>
          </a:xfrm>
        </p:spPr>
        <p:txBody>
          <a:bodyPr>
            <a:normAutofit fontScale="90000"/>
          </a:bodyPr>
          <a:lstStyle/>
          <a:p>
            <a:r>
              <a:rPr lang="en-US" sz="6000" b="1" dirty="0" smtClean="0">
                <a:latin typeface="Arial" panose="020B0604020202020204" pitchFamily="34" charset="0"/>
                <a:cs typeface="Arial" panose="020B0604020202020204" pitchFamily="34" charset="0"/>
              </a:rPr>
              <a:t/>
            </a:r>
            <a:br>
              <a:rPr lang="en-US" sz="6000" b="1" dirty="0" smtClean="0">
                <a:latin typeface="Arial" panose="020B0604020202020204" pitchFamily="34" charset="0"/>
                <a:cs typeface="Arial" panose="020B0604020202020204" pitchFamily="34" charset="0"/>
              </a:rPr>
            </a:br>
            <a:r>
              <a:rPr lang="en-US" sz="6000" b="1" dirty="0" smtClean="0">
                <a:latin typeface="Arial" panose="020B0604020202020204" pitchFamily="34" charset="0"/>
                <a:cs typeface="Arial" panose="020B0604020202020204" pitchFamily="34" charset="0"/>
              </a:rPr>
              <a:t/>
            </a:r>
            <a:br>
              <a:rPr lang="en-US" sz="6000" b="1" dirty="0" smtClean="0">
                <a:latin typeface="Arial" panose="020B0604020202020204" pitchFamily="34" charset="0"/>
                <a:cs typeface="Arial" panose="020B0604020202020204" pitchFamily="34" charset="0"/>
              </a:rPr>
            </a:br>
            <a:r>
              <a:rPr lang="en-US" sz="1000" b="1" dirty="0" smtClean="0">
                <a:latin typeface="Arial" panose="020B0604020202020204" pitchFamily="34" charset="0"/>
                <a:cs typeface="Arial" panose="020B0604020202020204" pitchFamily="34" charset="0"/>
              </a:rPr>
              <a:t/>
            </a:r>
            <a:br>
              <a:rPr lang="en-US" sz="1000" b="1" dirty="0" smtClean="0">
                <a:latin typeface="Arial" panose="020B0604020202020204" pitchFamily="34" charset="0"/>
                <a:cs typeface="Arial" panose="020B0604020202020204" pitchFamily="34" charset="0"/>
              </a:rPr>
            </a:br>
            <a:r>
              <a:rPr lang="en-US" sz="1000" b="1" dirty="0" smtClean="0">
                <a:latin typeface="Arial" panose="020B0604020202020204" pitchFamily="34" charset="0"/>
                <a:cs typeface="Arial" panose="020B0604020202020204" pitchFamily="34" charset="0"/>
              </a:rPr>
              <a:t>                                                         </a:t>
            </a:r>
            <a:br>
              <a:rPr lang="en-US" sz="1000" b="1" dirty="0" smtClean="0">
                <a:latin typeface="Arial" panose="020B0604020202020204" pitchFamily="34" charset="0"/>
                <a:cs typeface="Arial" panose="020B0604020202020204" pitchFamily="34" charset="0"/>
              </a:rPr>
            </a:br>
            <a:r>
              <a:rPr lang="en-US" sz="1000" b="1" dirty="0" smtClean="0">
                <a:latin typeface="Arial" panose="020B0604020202020204" pitchFamily="34" charset="0"/>
                <a:cs typeface="Arial" panose="020B0604020202020204" pitchFamily="34" charset="0"/>
              </a:rPr>
              <a:t/>
            </a:r>
            <a:br>
              <a:rPr lang="en-US" sz="1000" b="1" dirty="0" smtClean="0">
                <a:latin typeface="Arial" panose="020B0604020202020204" pitchFamily="34" charset="0"/>
                <a:cs typeface="Arial" panose="020B0604020202020204" pitchFamily="34" charset="0"/>
              </a:rPr>
            </a:br>
            <a:r>
              <a:rPr lang="en-US" sz="1000" b="1" dirty="0" smtClean="0">
                <a:latin typeface="Arial" panose="020B0604020202020204" pitchFamily="34" charset="0"/>
                <a:cs typeface="Arial" panose="020B0604020202020204" pitchFamily="34" charset="0"/>
              </a:rPr>
              <a:t/>
            </a:r>
            <a:br>
              <a:rPr lang="en-US" sz="1000" b="1" dirty="0" smtClean="0">
                <a:latin typeface="Arial" panose="020B0604020202020204" pitchFamily="34" charset="0"/>
                <a:cs typeface="Arial" panose="020B0604020202020204" pitchFamily="34" charset="0"/>
              </a:rPr>
            </a:br>
            <a:r>
              <a:rPr lang="en-US" sz="1000" b="1" dirty="0">
                <a:latin typeface="Arial" panose="020B0604020202020204" pitchFamily="34" charset="0"/>
                <a:cs typeface="Arial" panose="020B0604020202020204" pitchFamily="34" charset="0"/>
              </a:rPr>
              <a:t/>
            </a:r>
            <a:br>
              <a:rPr lang="en-US" sz="1000" b="1" dirty="0">
                <a:latin typeface="Arial" panose="020B0604020202020204" pitchFamily="34" charset="0"/>
                <a:cs typeface="Arial" panose="020B0604020202020204" pitchFamily="34" charset="0"/>
              </a:rPr>
            </a:br>
            <a:r>
              <a:rPr lang="en-US" sz="1000" b="1"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SURVEYORS CONFERENCE 2023</a:t>
            </a:r>
            <a:r>
              <a:rPr lang="en-US" sz="1000" b="1" dirty="0" smtClean="0">
                <a:latin typeface="Arial" panose="020B0604020202020204" pitchFamily="34" charset="0"/>
                <a:cs typeface="Arial" panose="020B0604020202020204" pitchFamily="34" charset="0"/>
              </a:rPr>
              <a:t/>
            </a:r>
            <a:br>
              <a:rPr lang="en-US" sz="1000" b="1" dirty="0" smtClean="0">
                <a:latin typeface="Arial" panose="020B0604020202020204" pitchFamily="34" charset="0"/>
                <a:cs typeface="Arial" panose="020B0604020202020204" pitchFamily="34" charset="0"/>
              </a:rPr>
            </a:br>
            <a:r>
              <a:rPr lang="en-US" sz="1000" b="1" dirty="0" smtClean="0">
                <a:latin typeface="Arial" panose="020B0604020202020204" pitchFamily="34" charset="0"/>
                <a:cs typeface="Arial" panose="020B0604020202020204" pitchFamily="34" charset="0"/>
              </a:rPr>
              <a:t>                                                              </a:t>
            </a:r>
            <a:r>
              <a:rPr lang="en-US" sz="1000" b="1" dirty="0" smtClean="0">
                <a:latin typeface="Arial" panose="020B0604020202020204" pitchFamily="34" charset="0"/>
                <a:cs typeface="Arial" panose="020B0604020202020204" pitchFamily="34" charset="0"/>
              </a:rPr>
              <a:t/>
            </a:r>
            <a:br>
              <a:rPr lang="en-US" sz="1000" b="1" dirty="0" smtClean="0">
                <a:latin typeface="Arial" panose="020B0604020202020204" pitchFamily="34" charset="0"/>
                <a:cs typeface="Arial" panose="020B0604020202020204" pitchFamily="34" charset="0"/>
              </a:rPr>
            </a:br>
            <a:r>
              <a:rPr lang="en-US" sz="1000" b="1"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Navigable + Non-Navigable</a:t>
            </a:r>
            <a:br>
              <a:rPr lang="en-US" sz="4000" b="1" dirty="0" smtClean="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Waterways</a:t>
            </a:r>
            <a:r>
              <a:rPr lang="en-US" sz="1000" b="1" dirty="0" smtClean="0">
                <a:latin typeface="Arial" panose="020B0604020202020204" pitchFamily="34" charset="0"/>
                <a:cs typeface="Arial" panose="020B0604020202020204" pitchFamily="34" charset="0"/>
              </a:rPr>
              <a:t/>
            </a:r>
            <a:br>
              <a:rPr lang="en-US" sz="1000" b="1" dirty="0" smtClean="0">
                <a:latin typeface="Arial" panose="020B0604020202020204" pitchFamily="34" charset="0"/>
                <a:cs typeface="Arial" panose="020B0604020202020204" pitchFamily="34" charset="0"/>
              </a:rPr>
            </a:br>
            <a:r>
              <a:rPr lang="en-US" sz="1000" b="1" dirty="0" smtClean="0">
                <a:latin typeface="Arial" panose="020B0604020202020204" pitchFamily="34" charset="0"/>
                <a:cs typeface="Arial" panose="020B0604020202020204" pitchFamily="34" charset="0"/>
              </a:rPr>
              <a:t/>
            </a:r>
            <a:br>
              <a:rPr lang="en-US" sz="1000" b="1"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1</a:t>
            </a:r>
            <a:r>
              <a:rPr lang="en-US" sz="2800" dirty="0" smtClean="0">
                <a:latin typeface="Arial" panose="020B0604020202020204" pitchFamily="34" charset="0"/>
                <a:cs typeface="Arial" panose="020B0604020202020204" pitchFamily="34" charset="0"/>
              </a:rPr>
              <a:t>.	I take a different approach than most presenters. I place all necessary 	information on the slides, rather than just lines for subject matter and have 	you fill in the blanks. I will be reading abstracts from the same slides that you 	are viewing. In the past some people have been offended by this approach.</a:t>
            </a:r>
            <a:r>
              <a:rPr lang="en-US" sz="1000" dirty="0" smtClean="0">
                <a:latin typeface="Arial" panose="020B0604020202020204" pitchFamily="34" charset="0"/>
                <a:cs typeface="Arial" panose="020B0604020202020204" pitchFamily="34" charset="0"/>
              </a:rPr>
              <a:t/>
            </a:r>
            <a:br>
              <a:rPr lang="en-US" sz="1000" dirty="0" smtClean="0">
                <a:latin typeface="Arial" panose="020B0604020202020204" pitchFamily="34" charset="0"/>
                <a:cs typeface="Arial" panose="020B0604020202020204" pitchFamily="34" charset="0"/>
              </a:rPr>
            </a:br>
            <a:r>
              <a:rPr lang="en-US" sz="1000" dirty="0" smtClean="0">
                <a:latin typeface="Arial" panose="020B0604020202020204" pitchFamily="34" charset="0"/>
                <a:cs typeface="Arial" panose="020B0604020202020204" pitchFamily="34" charset="0"/>
              </a:rPr>
              <a:t/>
            </a:r>
            <a:br>
              <a:rPr lang="en-US" sz="1000" dirty="0" smtClean="0">
                <a:latin typeface="Arial" panose="020B0604020202020204" pitchFamily="34" charset="0"/>
                <a:cs typeface="Arial" panose="020B0604020202020204" pitchFamily="34" charset="0"/>
              </a:rPr>
            </a:br>
            <a:r>
              <a:rPr lang="en-US" sz="10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2.	There are a few pictures on slides near the end and many case references.	</a:t>
            </a:r>
            <a:br>
              <a:rPr lang="en-US" sz="2800" dirty="0" smtClean="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3. 	Please feel free to ask questions at anytime.</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4.	Discussion on past experiences of Land Surveyors in this room, about 	boundary surveys along waterways?	</a:t>
            </a:r>
            <a:r>
              <a:rPr lang="en-US" sz="1000" b="1" dirty="0" smtClean="0">
                <a:latin typeface="Arial" panose="020B0604020202020204" pitchFamily="34" charset="0"/>
                <a:cs typeface="Arial" panose="020B0604020202020204" pitchFamily="34" charset="0"/>
              </a:rPr>
              <a:t/>
            </a:r>
            <a:br>
              <a:rPr lang="en-US" sz="1000" b="1" dirty="0" smtClean="0">
                <a:latin typeface="Arial" panose="020B0604020202020204" pitchFamily="34" charset="0"/>
                <a:cs typeface="Arial" panose="020B0604020202020204" pitchFamily="34" charset="0"/>
              </a:rPr>
            </a:br>
            <a:r>
              <a:rPr lang="en-US" sz="6000" b="1" dirty="0" smtClean="0">
                <a:latin typeface="Arial" panose="020B0604020202020204" pitchFamily="34" charset="0"/>
                <a:cs typeface="Arial" panose="020B0604020202020204" pitchFamily="34" charset="0"/>
              </a:rPr>
              <a:t/>
            </a:r>
            <a:br>
              <a:rPr lang="en-US" sz="60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
            </a:r>
            <a:br>
              <a:rPr lang="en-US" sz="2800" b="1" dirty="0" smtClean="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endParaRPr lang="en-US" sz="6000" b="1" dirty="0" smtClean="0">
              <a:latin typeface="Arial" panose="020B0604020202020204" pitchFamily="34" charset="0"/>
              <a:cs typeface="Arial" panose="020B0604020202020204" pitchFamily="34" charset="0"/>
            </a:endParaRPr>
          </a:p>
        </p:txBody>
      </p:sp>
      <p:sp>
        <p:nvSpPr>
          <p:cNvPr id="3" name="Rectangle 2"/>
          <p:cNvSpPr/>
          <p:nvPr/>
        </p:nvSpPr>
        <p:spPr>
          <a:xfrm>
            <a:off x="5502875" y="73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- 2</a:t>
            </a:r>
            <a:endParaRPr lang="en-US" dirty="0"/>
          </a:p>
        </p:txBody>
      </p:sp>
    </p:spTree>
    <p:extLst>
      <p:ext uri="{BB962C8B-B14F-4D97-AF65-F5344CB8AC3E}">
        <p14:creationId xmlns:p14="http://schemas.microsoft.com/office/powerpoint/2010/main" val="4288075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0"/>
            <a:ext cx="12084908" cy="6666440"/>
          </a:xfrm>
          <a:prstGeom prst="rect">
            <a:avLst/>
          </a:prstGeom>
        </p:spPr>
        <p:txBody>
          <a:bodyPr wrap="square">
            <a:spAutoFit/>
          </a:bodyPr>
          <a:lstStyle/>
          <a:p>
            <a:pPr algn="ctr">
              <a:lnSpc>
                <a:spcPct val="115000"/>
              </a:lnSpc>
              <a:spcAft>
                <a:spcPts val="1000"/>
              </a:spcAft>
            </a:pPr>
            <a:endParaRPr lang="en-US" sz="1000" b="1" dirty="0" smtClean="0">
              <a:effectLst/>
              <a:latin typeface="Arial" panose="020B0604020202020204" pitchFamily="34" charset="0"/>
              <a:ea typeface="Times New Roman" panose="02020603050405020304" pitchFamily="18" charset="0"/>
            </a:endParaRPr>
          </a:p>
          <a:p>
            <a:pPr algn="ctr">
              <a:lnSpc>
                <a:spcPct val="115000"/>
              </a:lnSpc>
              <a:spcAft>
                <a:spcPts val="1000"/>
              </a:spcAft>
            </a:pPr>
            <a:endParaRPr lang="en-US" sz="1000" b="1" dirty="0">
              <a:latin typeface="Arial" panose="020B0604020202020204" pitchFamily="34" charset="0"/>
              <a:ea typeface="Times New Roman" panose="02020603050405020304" pitchFamily="18" charset="0"/>
            </a:endParaRPr>
          </a:p>
          <a:p>
            <a:pPr algn="ctr">
              <a:lnSpc>
                <a:spcPct val="115000"/>
              </a:lnSpc>
              <a:spcAft>
                <a:spcPts val="1000"/>
              </a:spcAft>
            </a:pPr>
            <a:r>
              <a:rPr lang="en-US" sz="4000" b="1" dirty="0" smtClean="0">
                <a:effectLst/>
                <a:latin typeface="Arial" panose="020B0604020202020204" pitchFamily="34" charset="0"/>
                <a:ea typeface="Times New Roman" panose="02020603050405020304" pitchFamily="18" charset="0"/>
              </a:rPr>
              <a:t>3.11 - DETERMINING NAVIGABILITY HISTORICAL SEARCH</a:t>
            </a:r>
          </a:p>
          <a:p>
            <a:pPr algn="just">
              <a:lnSpc>
                <a:spcPct val="115000"/>
              </a:lnSpc>
              <a:spcAft>
                <a:spcPts val="1000"/>
              </a:spcAft>
            </a:pPr>
            <a:r>
              <a:rPr lang="en-US" sz="2400" dirty="0" smtClean="0">
                <a:effectLst/>
                <a:latin typeface="Arial" panose="020B0604020202020204" pitchFamily="34" charset="0"/>
                <a:ea typeface="Times New Roman" panose="02020603050405020304" pitchFamily="18" charset="0"/>
              </a:rPr>
              <a:t>1. Some have argued that a Historical search is not required to determine the Navigability of a waterway.</a:t>
            </a:r>
          </a:p>
          <a:p>
            <a:pPr algn="just">
              <a:lnSpc>
                <a:spcPct val="115000"/>
              </a:lnSpc>
              <a:spcAft>
                <a:spcPts val="1000"/>
              </a:spcAft>
            </a:pPr>
            <a:r>
              <a:rPr lang="en-US" sz="2400" dirty="0" smtClean="0">
                <a:solidFill>
                  <a:srgbClr val="0070C0"/>
                </a:solidFill>
                <a:latin typeface="Arial" panose="020B0604020202020204" pitchFamily="34" charset="0"/>
                <a:ea typeface="Times New Roman" panose="02020603050405020304" pitchFamily="18" charset="0"/>
              </a:rPr>
              <a:t>This case appears to suggest that it would be wise to perform a Historical Search: P.P. &amp; L Co. vs Maritime Management, Inc. Argued June 18, 1996 – March 20, 1997 PA Superior Court. Judge Kelly Stated in his Opposing Opinion.</a:t>
            </a:r>
          </a:p>
          <a:p>
            <a:pPr algn="just">
              <a:lnSpc>
                <a:spcPct val="115000"/>
              </a:lnSpc>
              <a:spcAft>
                <a:spcPts val="1000"/>
              </a:spcAft>
            </a:pPr>
            <a:endParaRPr lang="en-US" sz="1200" dirty="0" smtClean="0">
              <a:solidFill>
                <a:srgbClr val="0070C0"/>
              </a:solidFill>
              <a:effectLst/>
              <a:latin typeface="Arial" panose="020B0604020202020204" pitchFamily="34" charset="0"/>
              <a:ea typeface="Times New Roman" panose="02020603050405020304" pitchFamily="18" charset="0"/>
            </a:endParaRPr>
          </a:p>
          <a:p>
            <a:pPr algn="just">
              <a:lnSpc>
                <a:spcPct val="115000"/>
              </a:lnSpc>
              <a:spcAft>
                <a:spcPts val="1000"/>
              </a:spcAft>
            </a:pPr>
            <a:r>
              <a:rPr lang="en-US" sz="2400" dirty="0" smtClean="0">
                <a:effectLst/>
                <a:latin typeface="Arial" panose="020B0604020202020204" pitchFamily="34" charset="0"/>
                <a:ea typeface="Times New Roman" panose="02020603050405020304" pitchFamily="18" charset="0"/>
              </a:rPr>
              <a:t>2. State Title Test does not require “interstate” commerce</a:t>
            </a:r>
            <a:r>
              <a:rPr lang="en-US" sz="2400" dirty="0">
                <a:latin typeface="Arial" panose="020B0604020202020204" pitchFamily="34" charset="0"/>
                <a:ea typeface="Times New Roman" panose="02020603050405020304" pitchFamily="18" charset="0"/>
              </a:rPr>
              <a:t> </a:t>
            </a:r>
            <a:r>
              <a:rPr lang="en-US" sz="2400" dirty="0" smtClean="0">
                <a:latin typeface="Arial" panose="020B0604020202020204" pitchFamily="34" charset="0"/>
                <a:ea typeface="Times New Roman" panose="02020603050405020304" pitchFamily="18" charset="0"/>
              </a:rPr>
              <a:t>although some</a:t>
            </a:r>
            <a:r>
              <a:rPr lang="en-US" sz="2400" dirty="0" smtClean="0">
                <a:effectLst/>
                <a:latin typeface="Arial" panose="020B0604020202020204" pitchFamily="34" charset="0"/>
                <a:ea typeface="Times New Roman" panose="02020603050405020304" pitchFamily="18" charset="0"/>
              </a:rPr>
              <a:t> commerce use is required such as transportation of people, furs, goods or sawn logs. Size of the waterway may be a determinative factor for navigability especially for lakes. </a:t>
            </a:r>
            <a:r>
              <a:rPr lang="en-US" sz="2400" dirty="0" smtClean="0">
                <a:solidFill>
                  <a:srgbClr val="0070C0"/>
                </a:solidFill>
                <a:effectLst/>
                <a:latin typeface="Arial" panose="020B0604020202020204" pitchFamily="34" charset="0"/>
                <a:ea typeface="Times New Roman" panose="02020603050405020304" pitchFamily="18" charset="0"/>
              </a:rPr>
              <a:t>See the Section on Body of Lake Laws in Pennsylvania.</a:t>
            </a:r>
            <a:endParaRPr lang="en-US" sz="2400" dirty="0" smtClean="0">
              <a:solidFill>
                <a:srgbClr val="0070C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- 14</a:t>
            </a:r>
            <a:endParaRPr lang="en-US" dirty="0"/>
          </a:p>
        </p:txBody>
      </p:sp>
    </p:spTree>
    <p:extLst>
      <p:ext uri="{BB962C8B-B14F-4D97-AF65-F5344CB8AC3E}">
        <p14:creationId xmlns:p14="http://schemas.microsoft.com/office/powerpoint/2010/main" val="19169404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903" y="115328"/>
            <a:ext cx="12068432" cy="6166303"/>
          </a:xfrm>
          <a:prstGeom prst="rect">
            <a:avLst/>
          </a:prstGeom>
        </p:spPr>
        <p:txBody>
          <a:bodyPr wrap="square">
            <a:spAutoFit/>
          </a:bodyPr>
          <a:lstStyle/>
          <a:p>
            <a:pPr algn="ctr">
              <a:lnSpc>
                <a:spcPct val="115000"/>
              </a:lnSpc>
              <a:spcAft>
                <a:spcPts val="1000"/>
              </a:spcAft>
            </a:pPr>
            <a:endParaRPr lang="en-US" sz="1000" b="1" dirty="0" smtClean="0">
              <a:latin typeface="Arial" panose="020B0604020202020204" pitchFamily="34" charset="0"/>
              <a:ea typeface="Times New Roman" panose="02020603050405020304" pitchFamily="18" charset="0"/>
            </a:endParaRPr>
          </a:p>
          <a:p>
            <a:pPr algn="ctr">
              <a:lnSpc>
                <a:spcPct val="115000"/>
              </a:lnSpc>
              <a:spcAft>
                <a:spcPts val="1000"/>
              </a:spcAft>
            </a:pPr>
            <a:endParaRPr lang="en-US" sz="1000" b="1" dirty="0">
              <a:latin typeface="Arial" panose="020B0604020202020204" pitchFamily="34" charset="0"/>
              <a:ea typeface="Times New Roman" panose="02020603050405020304" pitchFamily="18" charset="0"/>
            </a:endParaRPr>
          </a:p>
          <a:p>
            <a:pPr algn="ctr">
              <a:lnSpc>
                <a:spcPct val="115000"/>
              </a:lnSpc>
              <a:spcAft>
                <a:spcPts val="1000"/>
              </a:spcAft>
            </a:pPr>
            <a:endParaRPr lang="en-US" sz="1000" b="1" dirty="0" smtClean="0">
              <a:latin typeface="Arial" panose="020B0604020202020204" pitchFamily="34" charset="0"/>
              <a:ea typeface="Times New Roman" panose="02020603050405020304" pitchFamily="18" charset="0"/>
            </a:endParaRPr>
          </a:p>
          <a:p>
            <a:pPr algn="ctr">
              <a:lnSpc>
                <a:spcPct val="115000"/>
              </a:lnSpc>
              <a:spcAft>
                <a:spcPts val="1000"/>
              </a:spcAft>
            </a:pPr>
            <a:r>
              <a:rPr lang="en-US" sz="4000" b="1" dirty="0" smtClean="0">
                <a:latin typeface="Arial" panose="020B0604020202020204" pitchFamily="34" charset="0"/>
                <a:ea typeface="Times New Roman" panose="02020603050405020304" pitchFamily="18" charset="0"/>
              </a:rPr>
              <a:t>3.11 </a:t>
            </a:r>
            <a:r>
              <a:rPr lang="en-US" sz="4000" b="1" dirty="0">
                <a:latin typeface="Arial" panose="020B0604020202020204" pitchFamily="34" charset="0"/>
                <a:ea typeface="Times New Roman" panose="02020603050405020304" pitchFamily="18" charset="0"/>
              </a:rPr>
              <a:t>- DETERMINING NAVIGABILITY HISTORICAL </a:t>
            </a:r>
            <a:r>
              <a:rPr lang="en-US" sz="4000" b="1" dirty="0" smtClean="0">
                <a:latin typeface="Arial" panose="020B0604020202020204" pitchFamily="34" charset="0"/>
                <a:ea typeface="Times New Roman" panose="02020603050405020304" pitchFamily="18" charset="0"/>
              </a:rPr>
              <a:t>SEARCH SUGGESTIONS</a:t>
            </a:r>
            <a:endParaRPr lang="en-US" sz="4000" b="1" dirty="0">
              <a:latin typeface="Arial" panose="020B0604020202020204" pitchFamily="34" charset="0"/>
              <a:ea typeface="Times New Roman" panose="02020603050405020304" pitchFamily="18" charset="0"/>
            </a:endParaRPr>
          </a:p>
          <a:p>
            <a:pPr indent="457200" algn="just">
              <a:lnSpc>
                <a:spcPct val="115000"/>
              </a:lnSpc>
              <a:spcAft>
                <a:spcPts val="1000"/>
              </a:spcAft>
            </a:pPr>
            <a:r>
              <a:rPr lang="en-US" sz="2400" dirty="0" smtClean="0">
                <a:latin typeface="Arial" panose="020B0604020202020204" pitchFamily="34" charset="0"/>
                <a:ea typeface="Times New Roman" panose="02020603050405020304" pitchFamily="18" charset="0"/>
              </a:rPr>
              <a:t>1</a:t>
            </a:r>
            <a:r>
              <a:rPr lang="en-US" sz="2400" dirty="0">
                <a:latin typeface="Arial" panose="020B0604020202020204" pitchFamily="34" charset="0"/>
                <a:ea typeface="Times New Roman" panose="02020603050405020304" pitchFamily="18" charset="0"/>
              </a:rPr>
              <a:t>.  Determination of navigability of a waterway as of the </a:t>
            </a:r>
            <a:r>
              <a:rPr lang="en-US" sz="2400" dirty="0">
                <a:solidFill>
                  <a:srgbClr val="0070C0"/>
                </a:solidFill>
                <a:latin typeface="Arial" panose="020B0604020202020204" pitchFamily="34" charset="0"/>
                <a:ea typeface="Times New Roman" panose="02020603050405020304" pitchFamily="18" charset="0"/>
              </a:rPr>
              <a:t>date of statehood</a:t>
            </a:r>
            <a:r>
              <a:rPr lang="en-US" sz="2400" dirty="0">
                <a:latin typeface="Arial" panose="020B0604020202020204" pitchFamily="34"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indent="457200" algn="just">
              <a:lnSpc>
                <a:spcPct val="115000"/>
              </a:lnSpc>
              <a:spcAft>
                <a:spcPts val="1000"/>
              </a:spcAft>
            </a:pPr>
            <a:r>
              <a:rPr lang="en-US" sz="2400" dirty="0">
                <a:latin typeface="Arial" panose="020B0604020202020204" pitchFamily="34" charset="0"/>
                <a:ea typeface="Times New Roman" panose="02020603050405020304" pitchFamily="18" charset="0"/>
              </a:rPr>
              <a:t>2.  Physical condition of the waterway as viewed today and compared to historical  	     reports on the </a:t>
            </a:r>
            <a:r>
              <a:rPr lang="en-US" sz="2400" dirty="0">
                <a:solidFill>
                  <a:srgbClr val="0070C0"/>
                </a:solidFill>
                <a:latin typeface="Arial" panose="020B0604020202020204" pitchFamily="34" charset="0"/>
                <a:ea typeface="Times New Roman" panose="02020603050405020304" pitchFamily="18" charset="0"/>
              </a:rPr>
              <a:t>condition of the waterway at time of statehood</a:t>
            </a:r>
            <a:r>
              <a:rPr lang="en-US" sz="2400" dirty="0">
                <a:latin typeface="Arial" panose="020B0604020202020204" pitchFamily="34"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000"/>
              </a:spcAft>
            </a:pPr>
            <a:r>
              <a:rPr lang="en-US" sz="2400" dirty="0" smtClean="0">
                <a:latin typeface="Arial" panose="020B0604020202020204" pitchFamily="34" charset="0"/>
                <a:ea typeface="Times New Roman" panose="02020603050405020304" pitchFamily="18" charset="0"/>
              </a:rPr>
              <a:t>      3</a:t>
            </a:r>
            <a:r>
              <a:rPr lang="en-US" sz="2400" dirty="0">
                <a:latin typeface="Arial" panose="020B0604020202020204" pitchFamily="34" charset="0"/>
                <a:ea typeface="Times New Roman" panose="02020603050405020304" pitchFamily="18" charset="0"/>
              </a:rPr>
              <a:t>. </a:t>
            </a:r>
            <a:r>
              <a:rPr lang="en-US" sz="2400" dirty="0">
                <a:solidFill>
                  <a:srgbClr val="0070C0"/>
                </a:solidFill>
                <a:latin typeface="Arial" panose="020B0604020202020204" pitchFamily="34" charset="0"/>
                <a:ea typeface="Times New Roman" panose="02020603050405020304" pitchFamily="18" charset="0"/>
              </a:rPr>
              <a:t>Commerce value of waterway </a:t>
            </a:r>
            <a:r>
              <a:rPr lang="en-US" sz="2400" dirty="0">
                <a:latin typeface="Arial" panose="020B0604020202020204" pitchFamily="34" charset="0"/>
                <a:ea typeface="Times New Roman" panose="02020603050405020304" pitchFamily="18" charset="0"/>
              </a:rPr>
              <a:t>for the transportation </a:t>
            </a:r>
            <a:r>
              <a:rPr lang="en-US" sz="2400" dirty="0" smtClean="0">
                <a:latin typeface="Arial" panose="020B0604020202020204" pitchFamily="34" charset="0"/>
                <a:ea typeface="Times New Roman" panose="02020603050405020304" pitchFamily="18" charset="0"/>
              </a:rPr>
              <a:t>of people, goods </a:t>
            </a:r>
            <a:r>
              <a:rPr lang="en-US" sz="1000" dirty="0" smtClean="0">
                <a:latin typeface="Arial" panose="020B0604020202020204" pitchFamily="34" charset="0"/>
                <a:ea typeface="Times New Roman" panose="02020603050405020304" pitchFamily="18" charset="0"/>
              </a:rPr>
              <a:t> </a:t>
            </a:r>
            <a:r>
              <a:rPr lang="en-US" sz="2400" dirty="0" smtClean="0">
                <a:latin typeface="Arial" panose="020B0604020202020204" pitchFamily="34" charset="0"/>
                <a:ea typeface="Times New Roman" panose="02020603050405020304" pitchFamily="18" charset="0"/>
              </a:rPr>
              <a:t>and  	  	     material </a:t>
            </a:r>
            <a:r>
              <a:rPr lang="en-US" sz="2400" dirty="0">
                <a:latin typeface="Arial" panose="020B0604020202020204" pitchFamily="34" charset="0"/>
                <a:ea typeface="Times New Roman" panose="02020603050405020304" pitchFamily="18" charset="0"/>
              </a:rPr>
              <a:t>to market, i.e. furs, sawn </a:t>
            </a:r>
            <a:r>
              <a:rPr lang="en-US" sz="2400" dirty="0" smtClean="0">
                <a:latin typeface="Arial" panose="020B0604020202020204" pitchFamily="34" charset="0"/>
                <a:ea typeface="Times New Roman" panose="02020603050405020304" pitchFamily="18" charset="0"/>
              </a:rPr>
              <a:t>timber.</a:t>
            </a:r>
            <a:endParaRPr lang="en-US" sz="2400" dirty="0">
              <a:latin typeface="Times New Roman" panose="02020603050405020304" pitchFamily="18" charset="0"/>
              <a:ea typeface="Times New Roman" panose="02020603050405020304" pitchFamily="18" charset="0"/>
            </a:endParaRPr>
          </a:p>
          <a:p>
            <a:pPr algn="just">
              <a:lnSpc>
                <a:spcPct val="115000"/>
              </a:lnSpc>
              <a:spcAft>
                <a:spcPts val="1000"/>
              </a:spcAft>
            </a:pPr>
            <a:r>
              <a:rPr lang="en-US" sz="2400" dirty="0" smtClean="0">
                <a:latin typeface="Arial" panose="020B0604020202020204" pitchFamily="34" charset="0"/>
                <a:ea typeface="Times New Roman" panose="02020603050405020304" pitchFamily="18" charset="0"/>
              </a:rPr>
              <a:t>      4</a:t>
            </a:r>
            <a:r>
              <a:rPr lang="en-US" sz="2400" dirty="0">
                <a:latin typeface="Arial" panose="020B0604020202020204" pitchFamily="34" charset="0"/>
                <a:ea typeface="Times New Roman" panose="02020603050405020304" pitchFamily="18" charset="0"/>
              </a:rPr>
              <a:t>.  Searches of </a:t>
            </a:r>
            <a:r>
              <a:rPr lang="en-US" sz="2400" dirty="0">
                <a:solidFill>
                  <a:srgbClr val="0070C0"/>
                </a:solidFill>
                <a:latin typeface="Arial" panose="020B0604020202020204" pitchFamily="34" charset="0"/>
                <a:ea typeface="Times New Roman" panose="02020603050405020304" pitchFamily="18" charset="0"/>
              </a:rPr>
              <a:t>historical books </a:t>
            </a:r>
            <a:r>
              <a:rPr lang="en-US" sz="2400" dirty="0">
                <a:latin typeface="Arial" panose="020B0604020202020204" pitchFamily="34" charset="0"/>
                <a:ea typeface="Times New Roman" panose="02020603050405020304" pitchFamily="18" charset="0"/>
              </a:rPr>
              <a:t>and other historical records, i.e. old newspapers.</a:t>
            </a:r>
            <a:endParaRPr lang="en-US" sz="2400" dirty="0">
              <a:latin typeface="Times New Roman" panose="02020603050405020304" pitchFamily="18" charset="0"/>
              <a:ea typeface="Times New Roman" panose="02020603050405020304" pitchFamily="18" charset="0"/>
            </a:endParaRPr>
          </a:p>
          <a:p>
            <a:pPr algn="just">
              <a:lnSpc>
                <a:spcPct val="115000"/>
              </a:lnSpc>
              <a:spcAft>
                <a:spcPts val="1000"/>
              </a:spcAft>
            </a:pPr>
            <a:r>
              <a:rPr lang="en-US" sz="2400" dirty="0" smtClean="0">
                <a:latin typeface="Arial" panose="020B0604020202020204" pitchFamily="34" charset="0"/>
                <a:ea typeface="Times New Roman" panose="02020603050405020304" pitchFamily="18" charset="0"/>
              </a:rPr>
              <a:t>      5</a:t>
            </a:r>
            <a:r>
              <a:rPr lang="en-US" sz="2400" dirty="0">
                <a:latin typeface="Arial" panose="020B0604020202020204" pitchFamily="34" charset="0"/>
                <a:ea typeface="Times New Roman" panose="02020603050405020304" pitchFamily="18" charset="0"/>
              </a:rPr>
              <a:t>.  </a:t>
            </a:r>
            <a:r>
              <a:rPr lang="en-US" sz="2400" dirty="0">
                <a:solidFill>
                  <a:srgbClr val="0070C0"/>
                </a:solidFill>
                <a:latin typeface="Arial" panose="020B0604020202020204" pitchFamily="34" charset="0"/>
                <a:ea typeface="Times New Roman" panose="02020603050405020304" pitchFamily="18" charset="0"/>
              </a:rPr>
              <a:t>Legislative Acts declaring </a:t>
            </a:r>
            <a:r>
              <a:rPr lang="en-US" sz="2400" dirty="0">
                <a:latin typeface="Arial" panose="020B0604020202020204" pitchFamily="34" charset="0"/>
                <a:ea typeface="Times New Roman" panose="02020603050405020304" pitchFamily="18" charset="0"/>
              </a:rPr>
              <a:t>certain </a:t>
            </a:r>
            <a:r>
              <a:rPr lang="en-US" sz="2400" dirty="0">
                <a:solidFill>
                  <a:srgbClr val="0070C0"/>
                </a:solidFill>
                <a:latin typeface="Arial" panose="020B0604020202020204" pitchFamily="34" charset="0"/>
                <a:ea typeface="Times New Roman" panose="02020603050405020304" pitchFamily="18" charset="0"/>
              </a:rPr>
              <a:t>waterways</a:t>
            </a:r>
            <a:r>
              <a:rPr lang="en-US" sz="2400" dirty="0">
                <a:latin typeface="Arial" panose="020B0604020202020204" pitchFamily="34" charset="0"/>
                <a:ea typeface="Times New Roman" panose="02020603050405020304" pitchFamily="18" charset="0"/>
              </a:rPr>
              <a:t> to be </a:t>
            </a:r>
            <a:r>
              <a:rPr lang="en-US" sz="2400" dirty="0">
                <a:solidFill>
                  <a:srgbClr val="0070C0"/>
                </a:solidFill>
                <a:latin typeface="Arial" panose="020B0604020202020204" pitchFamily="34" charset="0"/>
                <a:ea typeface="Times New Roman" panose="02020603050405020304" pitchFamily="18" charset="0"/>
              </a:rPr>
              <a:t>Navigable</a:t>
            </a:r>
            <a:r>
              <a:rPr lang="en-US" sz="2400" dirty="0">
                <a:latin typeface="Arial" panose="020B0604020202020204" pitchFamily="34" charset="0"/>
                <a:ea typeface="Times New Roman" panose="02020603050405020304" pitchFamily="18" charset="0"/>
              </a:rPr>
              <a:t>. </a:t>
            </a:r>
            <a:r>
              <a:rPr lang="en-US" sz="1200" dirty="0">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- 15</a:t>
            </a:r>
            <a:endParaRPr lang="en-US" dirty="0"/>
          </a:p>
        </p:txBody>
      </p:sp>
    </p:spTree>
    <p:extLst>
      <p:ext uri="{BB962C8B-B14F-4D97-AF65-F5344CB8AC3E}">
        <p14:creationId xmlns:p14="http://schemas.microsoft.com/office/powerpoint/2010/main" val="3404862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854" y="75321"/>
            <a:ext cx="12002530" cy="5626669"/>
          </a:xfrm>
          <a:prstGeom prst="rect">
            <a:avLst/>
          </a:prstGeom>
        </p:spPr>
        <p:txBody>
          <a:bodyPr wrap="square">
            <a:spAutoFit/>
          </a:bodyPr>
          <a:lstStyle/>
          <a:p>
            <a:pPr algn="ctr">
              <a:lnSpc>
                <a:spcPct val="115000"/>
              </a:lnSpc>
              <a:spcAft>
                <a:spcPts val="1000"/>
              </a:spcAft>
            </a:pPr>
            <a:endParaRPr lang="en-US" sz="1000" b="1" dirty="0" smtClean="0">
              <a:latin typeface="Arial" panose="020B0604020202020204" pitchFamily="34" charset="0"/>
              <a:ea typeface="Times New Roman" panose="02020603050405020304" pitchFamily="18" charset="0"/>
            </a:endParaRPr>
          </a:p>
          <a:p>
            <a:pPr algn="ctr">
              <a:lnSpc>
                <a:spcPct val="115000"/>
              </a:lnSpc>
              <a:spcAft>
                <a:spcPts val="1000"/>
              </a:spcAft>
            </a:pPr>
            <a:endParaRPr lang="en-US" sz="1000" b="1" dirty="0">
              <a:latin typeface="Arial" panose="020B0604020202020204" pitchFamily="34" charset="0"/>
              <a:ea typeface="Times New Roman" panose="02020603050405020304" pitchFamily="18" charset="0"/>
            </a:endParaRPr>
          </a:p>
          <a:p>
            <a:pPr algn="ctr">
              <a:lnSpc>
                <a:spcPct val="115000"/>
              </a:lnSpc>
              <a:spcAft>
                <a:spcPts val="1000"/>
              </a:spcAft>
            </a:pPr>
            <a:endParaRPr lang="en-US" sz="1000" b="1" dirty="0" smtClean="0">
              <a:latin typeface="Arial" panose="020B0604020202020204" pitchFamily="34" charset="0"/>
              <a:ea typeface="Times New Roman" panose="02020603050405020304" pitchFamily="18" charset="0"/>
            </a:endParaRPr>
          </a:p>
          <a:p>
            <a:pPr algn="ctr">
              <a:lnSpc>
                <a:spcPct val="115000"/>
              </a:lnSpc>
              <a:spcAft>
                <a:spcPts val="1000"/>
              </a:spcAft>
            </a:pPr>
            <a:r>
              <a:rPr lang="en-US" sz="3600" b="1" dirty="0" smtClean="0">
                <a:latin typeface="Arial" panose="020B0604020202020204" pitchFamily="34" charset="0"/>
                <a:ea typeface="Times New Roman" panose="02020603050405020304" pitchFamily="18" charset="0"/>
              </a:rPr>
              <a:t>3.11 </a:t>
            </a:r>
            <a:r>
              <a:rPr lang="en-US" sz="3600" b="1" dirty="0">
                <a:latin typeface="Arial" panose="020B0604020202020204" pitchFamily="34" charset="0"/>
                <a:ea typeface="Times New Roman" panose="02020603050405020304" pitchFamily="18" charset="0"/>
              </a:rPr>
              <a:t>- DETERMINING NAVIGABILITY HISTORICAL </a:t>
            </a:r>
            <a:r>
              <a:rPr lang="en-US" sz="3600" b="1" dirty="0" smtClean="0">
                <a:latin typeface="Arial" panose="020B0604020202020204" pitchFamily="34" charset="0"/>
                <a:ea typeface="Times New Roman" panose="02020603050405020304" pitchFamily="18" charset="0"/>
              </a:rPr>
              <a:t>  SEARCH SUGGESTIONS</a:t>
            </a:r>
          </a:p>
          <a:p>
            <a:pPr algn="just">
              <a:lnSpc>
                <a:spcPct val="115000"/>
              </a:lnSpc>
              <a:spcAft>
                <a:spcPts val="1000"/>
              </a:spcAft>
            </a:pPr>
            <a:r>
              <a:rPr lang="en-US" sz="2800" dirty="0" smtClean="0">
                <a:latin typeface="Arial" panose="020B0604020202020204" pitchFamily="34" charset="0"/>
                <a:ea typeface="Times New Roman" panose="02020603050405020304" pitchFamily="18" charset="0"/>
              </a:rPr>
              <a:t>6.  </a:t>
            </a:r>
            <a:r>
              <a:rPr lang="en-US" sz="3200" dirty="0" smtClean="0">
                <a:solidFill>
                  <a:srgbClr val="0070C0"/>
                </a:solidFill>
                <a:latin typeface="Arial" panose="020B0604020202020204" pitchFamily="34" charset="0"/>
                <a:ea typeface="Times New Roman" panose="02020603050405020304" pitchFamily="18" charset="0"/>
              </a:rPr>
              <a:t>Legislative </a:t>
            </a:r>
            <a:r>
              <a:rPr lang="en-US" sz="3200" dirty="0">
                <a:solidFill>
                  <a:srgbClr val="0070C0"/>
                </a:solidFill>
                <a:latin typeface="Arial" panose="020B0604020202020204" pitchFamily="34" charset="0"/>
                <a:ea typeface="Times New Roman" panose="02020603050405020304" pitchFamily="18" charset="0"/>
              </a:rPr>
              <a:t>Acts allocating tax money to improve the waterway </a:t>
            </a:r>
            <a:r>
              <a:rPr lang="en-US" sz="3200" dirty="0" smtClean="0">
                <a:solidFill>
                  <a:srgbClr val="0070C0"/>
                </a:solidFill>
                <a:latin typeface="Arial" panose="020B0604020202020204" pitchFamily="34" charset="0"/>
                <a:ea typeface="Times New Roman" panose="02020603050405020304" pitchFamily="18" charset="0"/>
              </a:rPr>
              <a:t>	</a:t>
            </a:r>
            <a:r>
              <a:rPr lang="en-US" sz="3200" dirty="0" smtClean="0">
                <a:latin typeface="Arial" panose="020B0604020202020204" pitchFamily="34" charset="0"/>
                <a:ea typeface="Times New Roman" panose="02020603050405020304" pitchFamily="18" charset="0"/>
              </a:rPr>
              <a:t>for </a:t>
            </a:r>
            <a:r>
              <a:rPr lang="en-US" sz="3200" dirty="0">
                <a:latin typeface="Arial" panose="020B0604020202020204" pitchFamily="34" charset="0"/>
                <a:ea typeface="Times New Roman" panose="02020603050405020304" pitchFamily="18" charset="0"/>
              </a:rPr>
              <a:t>navigation</a:t>
            </a:r>
            <a:r>
              <a:rPr lang="en-US" sz="3200" dirty="0" smtClean="0">
                <a:latin typeface="Arial" panose="020B0604020202020204" pitchFamily="34" charset="0"/>
                <a:ea typeface="Times New Roman" panose="02020603050405020304" pitchFamily="18" charset="0"/>
              </a:rPr>
              <a:t>.</a:t>
            </a:r>
            <a:endParaRPr lang="en-US" sz="1200" dirty="0" smtClean="0">
              <a:latin typeface="Arial" panose="020B0604020202020204" pitchFamily="34" charset="0"/>
              <a:ea typeface="Times New Roman" panose="02020603050405020304" pitchFamily="18" charset="0"/>
            </a:endParaRPr>
          </a:p>
          <a:p>
            <a:pPr algn="just">
              <a:lnSpc>
                <a:spcPct val="115000"/>
              </a:lnSpc>
              <a:spcAft>
                <a:spcPts val="1000"/>
              </a:spcAft>
            </a:pPr>
            <a:r>
              <a:rPr lang="en-US" sz="3200" dirty="0" smtClean="0">
                <a:latin typeface="Arial" panose="020B0604020202020204" pitchFamily="34" charset="0"/>
                <a:ea typeface="Times New Roman" panose="02020603050405020304" pitchFamily="18" charset="0"/>
              </a:rPr>
              <a:t>7.  </a:t>
            </a:r>
            <a:r>
              <a:rPr lang="en-US" sz="3200" dirty="0" smtClean="0">
                <a:solidFill>
                  <a:srgbClr val="0070C0"/>
                </a:solidFill>
                <a:latin typeface="Arial" panose="020B0604020202020204" pitchFamily="34" charset="0"/>
                <a:ea typeface="Times New Roman" panose="02020603050405020304" pitchFamily="18" charset="0"/>
              </a:rPr>
              <a:t>Court </a:t>
            </a:r>
            <a:r>
              <a:rPr lang="en-US" sz="3200" dirty="0">
                <a:solidFill>
                  <a:srgbClr val="0070C0"/>
                </a:solidFill>
                <a:latin typeface="Arial" panose="020B0604020202020204" pitchFamily="34" charset="0"/>
                <a:ea typeface="Times New Roman" panose="02020603050405020304" pitchFamily="18" charset="0"/>
              </a:rPr>
              <a:t>decrees</a:t>
            </a:r>
            <a:r>
              <a:rPr lang="en-US" sz="3200" dirty="0">
                <a:latin typeface="Arial" panose="020B0604020202020204" pitchFamily="34" charset="0"/>
                <a:ea typeface="Times New Roman" panose="02020603050405020304" pitchFamily="18" charset="0"/>
              </a:rPr>
              <a:t>, declaring certain waterways to be navigable</a:t>
            </a:r>
            <a:r>
              <a:rPr lang="en-US" sz="3200" dirty="0" smtClean="0">
                <a:latin typeface="Arial" panose="020B0604020202020204" pitchFamily="34" charset="0"/>
                <a:ea typeface="Times New Roman" panose="02020603050405020304" pitchFamily="18" charset="0"/>
              </a:rPr>
              <a:t>.</a:t>
            </a:r>
            <a:endParaRPr lang="en-US" sz="1000" dirty="0" smtClean="0">
              <a:latin typeface="Arial" panose="020B0604020202020204" pitchFamily="34" charset="0"/>
              <a:ea typeface="Times New Roman" panose="02020603050405020304" pitchFamily="18" charset="0"/>
            </a:endParaRPr>
          </a:p>
          <a:p>
            <a:pPr algn="just">
              <a:lnSpc>
                <a:spcPct val="115000"/>
              </a:lnSpc>
              <a:spcAft>
                <a:spcPts val="1000"/>
              </a:spcAft>
            </a:pPr>
            <a:r>
              <a:rPr lang="en-US" sz="3200" dirty="0" smtClean="0">
                <a:latin typeface="Arial" panose="020B0604020202020204" pitchFamily="34" charset="0"/>
                <a:ea typeface="Times New Roman" panose="02020603050405020304" pitchFamily="18" charset="0"/>
              </a:rPr>
              <a:t>8.  </a:t>
            </a:r>
            <a:r>
              <a:rPr lang="en-US" sz="3200" dirty="0" smtClean="0">
                <a:solidFill>
                  <a:srgbClr val="0070C0"/>
                </a:solidFill>
                <a:latin typeface="Arial" panose="020B0604020202020204" pitchFamily="34" charset="0"/>
                <a:ea typeface="Times New Roman" panose="02020603050405020304" pitchFamily="18" charset="0"/>
              </a:rPr>
              <a:t>Navigable </a:t>
            </a:r>
            <a:r>
              <a:rPr lang="en-US" sz="3200" dirty="0">
                <a:solidFill>
                  <a:srgbClr val="0070C0"/>
                </a:solidFill>
                <a:latin typeface="Arial" panose="020B0604020202020204" pitchFamily="34" charset="0"/>
                <a:ea typeface="Times New Roman" panose="02020603050405020304" pitchFamily="18" charset="0"/>
              </a:rPr>
              <a:t>list prepared by the Corp of Engineers</a:t>
            </a:r>
            <a:r>
              <a:rPr lang="en-US" sz="3200" dirty="0" smtClean="0">
                <a:latin typeface="Arial" panose="020B0604020202020204" pitchFamily="34" charset="0"/>
                <a:ea typeface="Times New Roman" panose="02020603050405020304" pitchFamily="18" charset="0"/>
              </a:rPr>
              <a:t>.</a:t>
            </a:r>
          </a:p>
          <a:p>
            <a:pPr algn="just">
              <a:lnSpc>
                <a:spcPct val="115000"/>
              </a:lnSpc>
              <a:spcAft>
                <a:spcPts val="1000"/>
              </a:spcAft>
            </a:pPr>
            <a:r>
              <a:rPr lang="en-US" sz="3200" dirty="0" smtClean="0">
                <a:latin typeface="Arial" panose="020B0604020202020204" pitchFamily="34" charset="0"/>
                <a:ea typeface="Times New Roman" panose="02020603050405020304" pitchFamily="18" charset="0"/>
              </a:rPr>
              <a:t>9</a:t>
            </a:r>
            <a:r>
              <a:rPr lang="en-US" sz="3200" dirty="0">
                <a:latin typeface="Arial" panose="020B0604020202020204" pitchFamily="34" charset="0"/>
                <a:ea typeface="Times New Roman" panose="02020603050405020304" pitchFamily="18" charset="0"/>
              </a:rPr>
              <a:t>.  </a:t>
            </a:r>
            <a:r>
              <a:rPr lang="en-US" sz="3200" dirty="0">
                <a:solidFill>
                  <a:srgbClr val="0070C0"/>
                </a:solidFill>
                <a:latin typeface="Arial" panose="020B0604020202020204" pitchFamily="34" charset="0"/>
                <a:ea typeface="Times New Roman" panose="02020603050405020304" pitchFamily="18" charset="0"/>
              </a:rPr>
              <a:t>Navigable list prepared by State or Federal Agencies</a:t>
            </a:r>
            <a:r>
              <a:rPr lang="en-US" sz="3200" dirty="0" smtClean="0">
                <a:latin typeface="Arial" panose="020B0604020202020204" pitchFamily="34"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- 16</a:t>
            </a:r>
            <a:endParaRPr lang="en-US" dirty="0"/>
          </a:p>
        </p:txBody>
      </p:sp>
    </p:spTree>
    <p:extLst>
      <p:ext uri="{BB962C8B-B14F-4D97-AF65-F5344CB8AC3E}">
        <p14:creationId xmlns:p14="http://schemas.microsoft.com/office/powerpoint/2010/main" val="553936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51957" cy="6303520"/>
          </a:xfrm>
          <a:prstGeom prst="rect">
            <a:avLst/>
          </a:prstGeom>
        </p:spPr>
        <p:txBody>
          <a:bodyPr wrap="square">
            <a:spAutoFit/>
          </a:bodyPr>
          <a:lstStyle/>
          <a:p>
            <a:pPr algn="ctr">
              <a:lnSpc>
                <a:spcPct val="115000"/>
              </a:lnSpc>
              <a:spcAft>
                <a:spcPts val="1000"/>
              </a:spcAft>
            </a:pPr>
            <a:endParaRPr lang="en-US" sz="1000" b="1" dirty="0" smtClean="0">
              <a:latin typeface="Arial" panose="020B0604020202020204" pitchFamily="34" charset="0"/>
              <a:ea typeface="Times New Roman" panose="02020603050405020304" pitchFamily="18" charset="0"/>
            </a:endParaRPr>
          </a:p>
          <a:p>
            <a:pPr algn="ctr">
              <a:lnSpc>
                <a:spcPct val="115000"/>
              </a:lnSpc>
              <a:spcAft>
                <a:spcPts val="1000"/>
              </a:spcAft>
            </a:pPr>
            <a:endParaRPr lang="en-US" sz="1000" b="1" dirty="0">
              <a:latin typeface="Arial" panose="020B0604020202020204" pitchFamily="34" charset="0"/>
              <a:ea typeface="Times New Roman" panose="02020603050405020304" pitchFamily="18" charset="0"/>
            </a:endParaRPr>
          </a:p>
          <a:p>
            <a:pPr algn="ctr">
              <a:lnSpc>
                <a:spcPct val="115000"/>
              </a:lnSpc>
              <a:spcAft>
                <a:spcPts val="1000"/>
              </a:spcAft>
            </a:pPr>
            <a:r>
              <a:rPr lang="en-US" sz="3600" b="1" dirty="0" smtClean="0">
                <a:latin typeface="Arial" panose="020B0604020202020204" pitchFamily="34" charset="0"/>
                <a:ea typeface="Times New Roman" panose="02020603050405020304" pitchFamily="18" charset="0"/>
              </a:rPr>
              <a:t>3.11 – DETERMINING NAVIGABILITY HISTORICAL   </a:t>
            </a:r>
            <a:r>
              <a:rPr lang="en-US" sz="3600" b="1" dirty="0">
                <a:latin typeface="Arial" panose="020B0604020202020204" pitchFamily="34" charset="0"/>
                <a:ea typeface="Times New Roman" panose="02020603050405020304" pitchFamily="18" charset="0"/>
              </a:rPr>
              <a:t>SEARCH </a:t>
            </a:r>
            <a:r>
              <a:rPr lang="en-US" sz="3600" b="1" dirty="0" smtClean="0">
                <a:latin typeface="Arial" panose="020B0604020202020204" pitchFamily="34" charset="0"/>
                <a:ea typeface="Times New Roman" panose="02020603050405020304" pitchFamily="18" charset="0"/>
              </a:rPr>
              <a:t>SUGGESTIONS</a:t>
            </a:r>
            <a:endParaRPr lang="en-US" sz="1000" b="1" dirty="0" smtClean="0">
              <a:latin typeface="Arial" panose="020B0604020202020204" pitchFamily="34" charset="0"/>
              <a:ea typeface="Times New Roman" panose="02020603050405020304" pitchFamily="18" charset="0"/>
            </a:endParaRPr>
          </a:p>
          <a:p>
            <a:pPr algn="ctr">
              <a:lnSpc>
                <a:spcPct val="115000"/>
              </a:lnSpc>
              <a:spcAft>
                <a:spcPts val="1000"/>
              </a:spcAft>
            </a:pPr>
            <a:endParaRPr lang="en-US" sz="900" b="1" dirty="0">
              <a:latin typeface="Arial" panose="020B0604020202020204" pitchFamily="34" charset="0"/>
              <a:ea typeface="Times New Roman" panose="02020603050405020304" pitchFamily="18" charset="0"/>
            </a:endParaRPr>
          </a:p>
          <a:p>
            <a:pPr marL="514350" indent="-514350">
              <a:lnSpc>
                <a:spcPct val="115000"/>
              </a:lnSpc>
              <a:spcAft>
                <a:spcPts val="1000"/>
              </a:spcAft>
              <a:buAutoNum type="arabicPeriod" startAt="10"/>
            </a:pPr>
            <a:r>
              <a:rPr lang="en-US" sz="3200" dirty="0" smtClean="0">
                <a:latin typeface="Arial" panose="020B0604020202020204" pitchFamily="34" charset="0"/>
                <a:ea typeface="Times New Roman" panose="02020603050405020304" pitchFamily="18" charset="0"/>
              </a:rPr>
              <a:t>  Historical reports </a:t>
            </a:r>
            <a:r>
              <a:rPr lang="en-US" sz="3200" dirty="0">
                <a:latin typeface="Arial" panose="020B0604020202020204" pitchFamily="34" charset="0"/>
                <a:ea typeface="Times New Roman" panose="02020603050405020304" pitchFamily="18" charset="0"/>
              </a:rPr>
              <a:t>provided by </a:t>
            </a:r>
            <a:r>
              <a:rPr lang="en-US" sz="3200" dirty="0">
                <a:solidFill>
                  <a:srgbClr val="0070C0"/>
                </a:solidFill>
                <a:latin typeface="Arial" panose="020B0604020202020204" pitchFamily="34" charset="0"/>
                <a:ea typeface="Times New Roman" panose="02020603050405020304" pitchFamily="18" charset="0"/>
              </a:rPr>
              <a:t>court records </a:t>
            </a:r>
            <a:r>
              <a:rPr lang="en-US" sz="3200" dirty="0">
                <a:latin typeface="Arial" panose="020B0604020202020204" pitchFamily="34" charset="0"/>
                <a:ea typeface="Times New Roman" panose="02020603050405020304" pitchFamily="18" charset="0"/>
              </a:rPr>
              <a:t>or by </a:t>
            </a:r>
            <a:r>
              <a:rPr lang="en-US" sz="3200" dirty="0" smtClean="0">
                <a:latin typeface="Arial" panose="020B0604020202020204" pitchFamily="34" charset="0"/>
                <a:ea typeface="Times New Roman" panose="02020603050405020304" pitchFamily="18" charset="0"/>
              </a:rPr>
              <a:t>  	knowledgeable </a:t>
            </a:r>
            <a:r>
              <a:rPr lang="en-US" sz="3200" dirty="0">
                <a:latin typeface="Arial" panose="020B0604020202020204" pitchFamily="34" charset="0"/>
                <a:ea typeface="Times New Roman" panose="02020603050405020304" pitchFamily="18" charset="0"/>
              </a:rPr>
              <a:t>people</a:t>
            </a:r>
            <a:r>
              <a:rPr lang="en-US" sz="3200" dirty="0" smtClean="0">
                <a:latin typeface="Arial" panose="020B0604020202020204" pitchFamily="34"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
              <a:lnSpc>
                <a:spcPct val="115000"/>
              </a:lnSpc>
              <a:spcAft>
                <a:spcPts val="1000"/>
              </a:spcAft>
            </a:pPr>
            <a:r>
              <a:rPr lang="en-US" sz="3200" dirty="0">
                <a:latin typeface="Arial" panose="020B0604020202020204" pitchFamily="34" charset="0"/>
                <a:ea typeface="Times New Roman" panose="02020603050405020304" pitchFamily="18" charset="0"/>
              </a:rPr>
              <a:t>11. </a:t>
            </a:r>
            <a:r>
              <a:rPr lang="en-US" sz="3200" dirty="0" smtClean="0">
                <a:latin typeface="Arial" panose="020B0604020202020204" pitchFamily="34" charset="0"/>
                <a:ea typeface="Times New Roman" panose="02020603050405020304" pitchFamily="18" charset="0"/>
              </a:rPr>
              <a:t>	</a:t>
            </a:r>
            <a:r>
              <a:rPr lang="en-US" sz="3200" dirty="0" smtClean="0">
                <a:solidFill>
                  <a:srgbClr val="0070C0"/>
                </a:solidFill>
                <a:latin typeface="Arial" panose="020B0604020202020204" pitchFamily="34" charset="0"/>
                <a:ea typeface="Times New Roman" panose="02020603050405020304" pitchFamily="18" charset="0"/>
              </a:rPr>
              <a:t>Deeds. Measurements and Deed Calls.</a:t>
            </a:r>
            <a:endParaRPr lang="en-US" sz="3200" dirty="0">
              <a:solidFill>
                <a:srgbClr val="0070C0"/>
              </a:solidFill>
              <a:latin typeface="Times New Roman" panose="02020603050405020304" pitchFamily="18" charset="0"/>
              <a:ea typeface="Times New Roman" panose="02020603050405020304" pitchFamily="18" charset="0"/>
            </a:endParaRPr>
          </a:p>
          <a:p>
            <a:pPr algn="just">
              <a:lnSpc>
                <a:spcPct val="115000"/>
              </a:lnSpc>
              <a:spcAft>
                <a:spcPts val="1000"/>
              </a:spcAft>
            </a:pPr>
            <a:r>
              <a:rPr lang="en-US" sz="3200" dirty="0">
                <a:latin typeface="Arial" panose="020B0604020202020204" pitchFamily="34" charset="0"/>
                <a:ea typeface="Times New Roman" panose="02020603050405020304" pitchFamily="18" charset="0"/>
              </a:rPr>
              <a:t>12. </a:t>
            </a:r>
            <a:r>
              <a:rPr lang="en-US" sz="3200" dirty="0" smtClean="0">
                <a:latin typeface="Arial" panose="020B0604020202020204" pitchFamily="34" charset="0"/>
                <a:ea typeface="Times New Roman" panose="02020603050405020304" pitchFamily="18" charset="0"/>
              </a:rPr>
              <a:t>	</a:t>
            </a:r>
            <a:r>
              <a:rPr lang="en-US" sz="3200" dirty="0" smtClean="0">
                <a:solidFill>
                  <a:srgbClr val="0070C0"/>
                </a:solidFill>
                <a:latin typeface="Arial" panose="020B0604020202020204" pitchFamily="34" charset="0"/>
                <a:ea typeface="Times New Roman" panose="02020603050405020304" pitchFamily="18" charset="0"/>
              </a:rPr>
              <a:t>Archived </a:t>
            </a:r>
            <a:r>
              <a:rPr lang="en-US" sz="3200" dirty="0">
                <a:solidFill>
                  <a:srgbClr val="0070C0"/>
                </a:solidFill>
                <a:latin typeface="Arial" panose="020B0604020202020204" pitchFamily="34" charset="0"/>
                <a:ea typeface="Times New Roman" panose="02020603050405020304" pitchFamily="18" charset="0"/>
              </a:rPr>
              <a:t>records</a:t>
            </a:r>
            <a:r>
              <a:rPr lang="en-US" sz="3200" dirty="0">
                <a:latin typeface="Arial" panose="020B0604020202020204" pitchFamily="34" charset="0"/>
                <a:ea typeface="Times New Roman" panose="02020603050405020304" pitchFamily="18" charset="0"/>
              </a:rPr>
              <a:t>; original warrants and patents.</a:t>
            </a:r>
            <a:endParaRPr lang="en-US" sz="3200" dirty="0">
              <a:latin typeface="Times New Roman" panose="02020603050405020304" pitchFamily="18" charset="0"/>
              <a:ea typeface="Times New Roman" panose="02020603050405020304" pitchFamily="18" charset="0"/>
            </a:endParaRPr>
          </a:p>
          <a:p>
            <a:pPr algn="just">
              <a:lnSpc>
                <a:spcPct val="115000"/>
              </a:lnSpc>
              <a:spcAft>
                <a:spcPts val="1000"/>
              </a:spcAft>
            </a:pPr>
            <a:r>
              <a:rPr lang="en-US" sz="3200" dirty="0" smtClean="0">
                <a:latin typeface="Arial" panose="020B0604020202020204" pitchFamily="34" charset="0"/>
                <a:ea typeface="Times New Roman" panose="02020603050405020304" pitchFamily="18" charset="0"/>
              </a:rPr>
              <a:t>13. 	</a:t>
            </a:r>
            <a:r>
              <a:rPr lang="en-US" sz="3200" dirty="0" smtClean="0">
                <a:solidFill>
                  <a:srgbClr val="0070C0"/>
                </a:solidFill>
                <a:latin typeface="Arial" panose="020B0604020202020204" pitchFamily="34" charset="0"/>
                <a:ea typeface="Times New Roman" panose="02020603050405020304" pitchFamily="18" charset="0"/>
              </a:rPr>
              <a:t>Land </a:t>
            </a:r>
            <a:r>
              <a:rPr lang="en-US" sz="3200" dirty="0">
                <a:solidFill>
                  <a:srgbClr val="0070C0"/>
                </a:solidFill>
                <a:latin typeface="Arial" panose="020B0604020202020204" pitchFamily="34" charset="0"/>
                <a:ea typeface="Times New Roman" panose="02020603050405020304" pitchFamily="18" charset="0"/>
              </a:rPr>
              <a:t>Grants predating state-hood</a:t>
            </a:r>
            <a:r>
              <a:rPr lang="en-US" sz="3200" dirty="0">
                <a:latin typeface="Arial" panose="020B0604020202020204" pitchFamily="34" charset="0"/>
                <a:ea typeface="Times New Roman" panose="02020603050405020304" pitchFamily="18" charset="0"/>
              </a:rPr>
              <a:t>. (State Archives</a:t>
            </a:r>
            <a:r>
              <a:rPr lang="en-US" sz="3200" dirty="0" smtClean="0">
                <a:latin typeface="Arial" panose="020B0604020202020204" pitchFamily="34" charset="0"/>
                <a:ea typeface="Times New Roman" panose="02020603050405020304" pitchFamily="18" charset="0"/>
              </a:rPr>
              <a:t>).</a:t>
            </a:r>
          </a:p>
          <a:p>
            <a:pPr algn="just">
              <a:lnSpc>
                <a:spcPct val="115000"/>
              </a:lnSpc>
              <a:spcAft>
                <a:spcPts val="1000"/>
              </a:spcAft>
            </a:pPr>
            <a:r>
              <a:rPr lang="en-US" sz="3200" dirty="0" smtClean="0">
                <a:solidFill>
                  <a:srgbClr val="C00000"/>
                </a:solidFill>
                <a:latin typeface="Times New Roman" panose="02020603050405020304" pitchFamily="18" charset="0"/>
                <a:ea typeface="Times New Roman" panose="02020603050405020304" pitchFamily="18" charset="0"/>
              </a:rPr>
              <a:t>Note: You may want to do line suggestions 12 &amp; 13 First.</a:t>
            </a:r>
            <a:endParaRPr lang="en-US" sz="3200" dirty="0">
              <a:solidFill>
                <a:srgbClr val="C000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- 17</a:t>
            </a:r>
            <a:endParaRPr lang="en-US" dirty="0"/>
          </a:p>
        </p:txBody>
      </p:sp>
    </p:spTree>
    <p:extLst>
      <p:ext uri="{BB962C8B-B14F-4D97-AF65-F5344CB8AC3E}">
        <p14:creationId xmlns:p14="http://schemas.microsoft.com/office/powerpoint/2010/main" val="3266735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3826" y="0"/>
            <a:ext cx="7735078" cy="3419398"/>
          </a:xfrm>
          <a:prstGeom prst="rect">
            <a:avLst/>
          </a:prstGeom>
        </p:spPr>
        <p:txBody>
          <a:bodyPr wrap="square">
            <a:spAutoFit/>
          </a:bodyPr>
          <a:lstStyle/>
          <a:p>
            <a:pPr algn="ctr">
              <a:lnSpc>
                <a:spcPct val="115000"/>
              </a:lnSpc>
            </a:pPr>
            <a:endParaRPr lang="en-US" sz="1000" b="1" dirty="0" smtClean="0">
              <a:effectLst/>
              <a:latin typeface="Arial" panose="020B0604020202020204" pitchFamily="34" charset="0"/>
              <a:ea typeface="Calibri" panose="020F0502020204030204" pitchFamily="34" charset="0"/>
            </a:endParaRPr>
          </a:p>
          <a:p>
            <a:pPr algn="ctr">
              <a:lnSpc>
                <a:spcPct val="115000"/>
              </a:lnSpc>
            </a:pPr>
            <a:endParaRPr lang="en-US" sz="1000" b="1" dirty="0" smtClean="0">
              <a:latin typeface="Arial" panose="020B0604020202020204" pitchFamily="34" charset="0"/>
              <a:ea typeface="Calibri" panose="020F0502020204030204" pitchFamily="34" charset="0"/>
            </a:endParaRPr>
          </a:p>
          <a:p>
            <a:pPr algn="ctr">
              <a:lnSpc>
                <a:spcPct val="115000"/>
              </a:lnSpc>
            </a:pPr>
            <a:endParaRPr lang="en-US" sz="1000" b="1" dirty="0">
              <a:latin typeface="Arial" panose="020B0604020202020204" pitchFamily="34" charset="0"/>
              <a:ea typeface="Calibri" panose="020F0502020204030204" pitchFamily="34" charset="0"/>
            </a:endParaRPr>
          </a:p>
          <a:p>
            <a:pPr algn="ctr">
              <a:lnSpc>
                <a:spcPct val="115000"/>
              </a:lnSpc>
            </a:pPr>
            <a:endParaRPr lang="en-US" sz="1000" b="1" dirty="0" smtClean="0">
              <a:latin typeface="Arial" panose="020B0604020202020204" pitchFamily="34" charset="0"/>
              <a:ea typeface="Calibri" panose="020F0502020204030204" pitchFamily="34" charset="0"/>
            </a:endParaRPr>
          </a:p>
          <a:p>
            <a:pPr algn="ctr">
              <a:lnSpc>
                <a:spcPct val="115000"/>
              </a:lnSpc>
            </a:pPr>
            <a:endParaRPr lang="en-US" sz="1000" b="1" dirty="0">
              <a:latin typeface="Arial" panose="020B0604020202020204" pitchFamily="34" charset="0"/>
              <a:ea typeface="Calibri" panose="020F0502020204030204" pitchFamily="34" charset="0"/>
            </a:endParaRPr>
          </a:p>
          <a:p>
            <a:pPr algn="ctr">
              <a:lnSpc>
                <a:spcPct val="115000"/>
              </a:lnSpc>
            </a:pPr>
            <a:endParaRPr lang="en-US" sz="1000" b="1" dirty="0" smtClean="0">
              <a:latin typeface="Arial" panose="020B0604020202020204" pitchFamily="34" charset="0"/>
              <a:ea typeface="Calibri" panose="020F0502020204030204" pitchFamily="34" charset="0"/>
            </a:endParaRPr>
          </a:p>
          <a:p>
            <a:pPr algn="ctr">
              <a:lnSpc>
                <a:spcPct val="115000"/>
              </a:lnSpc>
            </a:pPr>
            <a:endParaRPr lang="en-US" sz="1000" b="1" dirty="0">
              <a:latin typeface="Arial" panose="020B0604020202020204" pitchFamily="34" charset="0"/>
              <a:ea typeface="Calibri" panose="020F0502020204030204" pitchFamily="34" charset="0"/>
            </a:endParaRPr>
          </a:p>
          <a:p>
            <a:pPr algn="ctr">
              <a:lnSpc>
                <a:spcPct val="115000"/>
              </a:lnSpc>
            </a:pPr>
            <a:endParaRPr lang="en-US" sz="1000" b="1" dirty="0">
              <a:latin typeface="Arial" panose="020B0604020202020204" pitchFamily="34" charset="0"/>
              <a:ea typeface="Calibri" panose="020F0502020204030204" pitchFamily="34" charset="0"/>
            </a:endParaRPr>
          </a:p>
          <a:p>
            <a:pPr algn="ctr">
              <a:lnSpc>
                <a:spcPct val="115000"/>
              </a:lnSpc>
            </a:pPr>
            <a:r>
              <a:rPr lang="en-US" sz="3600" b="1" dirty="0" smtClean="0">
                <a:effectLst/>
                <a:latin typeface="Arial" panose="020B0604020202020204" pitchFamily="34" charset="0"/>
                <a:ea typeface="Calibri" panose="020F0502020204030204" pitchFamily="34" charset="0"/>
              </a:rPr>
              <a:t>18.3 PENNSYLVANIA NAVIGABLE LEGISLATIVE ACTS </a:t>
            </a:r>
            <a:endParaRPr lang="en-US" sz="3600" dirty="0" smtClean="0">
              <a:effectLst/>
            </a:endParaRPr>
          </a:p>
          <a:p>
            <a:pPr algn="ctr">
              <a:lnSpc>
                <a:spcPct val="115000"/>
              </a:lnSpc>
            </a:pPr>
            <a:r>
              <a:rPr lang="en-US" sz="3600" b="1" dirty="0" smtClean="0">
                <a:effectLst/>
                <a:latin typeface="Arial" panose="020B0604020202020204" pitchFamily="34" charset="0"/>
                <a:ea typeface="Calibri" panose="020F0502020204030204" pitchFamily="34" charset="0"/>
              </a:rPr>
              <a:t>LEGAL OR NOT LEGAL?</a:t>
            </a:r>
            <a:endParaRPr lang="en-US" sz="3600" dirty="0">
              <a:effectLst/>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- 18</a:t>
            </a:r>
            <a:endParaRPr lang="en-US" dirty="0"/>
          </a:p>
        </p:txBody>
      </p:sp>
    </p:spTree>
    <p:extLst>
      <p:ext uri="{BB962C8B-B14F-4D97-AF65-F5344CB8AC3E}">
        <p14:creationId xmlns:p14="http://schemas.microsoft.com/office/powerpoint/2010/main" val="40296641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568" y="176269"/>
            <a:ext cx="11920152" cy="7277377"/>
          </a:xfrm>
          <a:prstGeom prst="rect">
            <a:avLst/>
          </a:prstGeom>
        </p:spPr>
        <p:txBody>
          <a:bodyPr wrap="square">
            <a:spAutoFit/>
          </a:bodyPr>
          <a:lstStyle/>
          <a:p>
            <a:pPr algn="ctr">
              <a:lnSpc>
                <a:spcPct val="115000"/>
              </a:lnSpc>
            </a:pPr>
            <a:endParaRPr lang="en-US" sz="1000" b="1" dirty="0" smtClean="0">
              <a:latin typeface="Arial" panose="020B0604020202020204" pitchFamily="34" charset="0"/>
              <a:ea typeface="Calibri" panose="020F0502020204030204" pitchFamily="34" charset="0"/>
            </a:endParaRPr>
          </a:p>
          <a:p>
            <a:pPr algn="ctr">
              <a:lnSpc>
                <a:spcPct val="115000"/>
              </a:lnSpc>
            </a:pPr>
            <a:endParaRPr lang="en-US" sz="1000" b="1" dirty="0">
              <a:latin typeface="Arial" panose="020B0604020202020204" pitchFamily="34" charset="0"/>
              <a:ea typeface="Calibri" panose="020F0502020204030204" pitchFamily="34" charset="0"/>
            </a:endParaRPr>
          </a:p>
          <a:p>
            <a:pPr algn="ctr">
              <a:lnSpc>
                <a:spcPct val="115000"/>
              </a:lnSpc>
            </a:pPr>
            <a:r>
              <a:rPr lang="en-US" sz="3600" b="1" dirty="0" smtClean="0">
                <a:latin typeface="Arial" panose="020B0604020202020204" pitchFamily="34" charset="0"/>
                <a:ea typeface="Calibri" panose="020F0502020204030204" pitchFamily="34" charset="0"/>
              </a:rPr>
              <a:t>18.3 </a:t>
            </a:r>
            <a:r>
              <a:rPr lang="en-US" sz="3600" b="1" dirty="0">
                <a:latin typeface="Arial" panose="020B0604020202020204" pitchFamily="34" charset="0"/>
                <a:ea typeface="Calibri" panose="020F0502020204030204" pitchFamily="34" charset="0"/>
              </a:rPr>
              <a:t>PENNSYLVANIA NAVIGABLE LEGISLATIVE ACTS </a:t>
            </a:r>
            <a:r>
              <a:rPr lang="en-US" sz="3600" b="1" dirty="0" smtClean="0">
                <a:latin typeface="Arial" panose="020B0604020202020204" pitchFamily="34" charset="0"/>
                <a:ea typeface="Calibri" panose="020F0502020204030204" pitchFamily="34" charset="0"/>
              </a:rPr>
              <a:t>- LEGAL </a:t>
            </a:r>
            <a:r>
              <a:rPr lang="en-US" sz="3600" b="1" dirty="0">
                <a:latin typeface="Arial" panose="020B0604020202020204" pitchFamily="34" charset="0"/>
                <a:ea typeface="Calibri" panose="020F0502020204030204" pitchFamily="34" charset="0"/>
              </a:rPr>
              <a:t>OR NOT LEGAL?</a:t>
            </a:r>
            <a:endParaRPr lang="en-US" sz="3600" dirty="0"/>
          </a:p>
          <a:p>
            <a:pPr algn="just">
              <a:lnSpc>
                <a:spcPct val="115000"/>
              </a:lnSpc>
            </a:pPr>
            <a:endParaRPr lang="en-US" sz="1000" dirty="0">
              <a:latin typeface="Arial" panose="020B0604020202020204" pitchFamily="34" charset="0"/>
              <a:ea typeface="Calibri" panose="020F0502020204030204" pitchFamily="34" charset="0"/>
            </a:endParaRPr>
          </a:p>
          <a:p>
            <a:pPr algn="just">
              <a:lnSpc>
                <a:spcPct val="115000"/>
              </a:lnSpc>
            </a:pPr>
            <a:r>
              <a:rPr lang="en-US" sz="2400" dirty="0" smtClean="0">
                <a:latin typeface="Arial" panose="020B0604020202020204" pitchFamily="34" charset="0"/>
                <a:ea typeface="Calibri" panose="020F0502020204030204" pitchFamily="34" charset="0"/>
              </a:rPr>
              <a:t>The </a:t>
            </a:r>
            <a:r>
              <a:rPr lang="en-US" sz="2400" dirty="0">
                <a:solidFill>
                  <a:srgbClr val="0070C0"/>
                </a:solidFill>
                <a:latin typeface="Arial" panose="020B0604020202020204" pitchFamily="34" charset="0"/>
                <a:ea typeface="Calibri" panose="020F0502020204030204" pitchFamily="34" charset="0"/>
              </a:rPr>
              <a:t>laws enacted by the PA Legislators </a:t>
            </a:r>
            <a:r>
              <a:rPr lang="en-US" sz="2400" dirty="0">
                <a:latin typeface="Arial" panose="020B0604020202020204" pitchFamily="34" charset="0"/>
                <a:ea typeface="Calibri" panose="020F0502020204030204" pitchFamily="34" charset="0"/>
              </a:rPr>
              <a:t>relative to </a:t>
            </a:r>
            <a:r>
              <a:rPr lang="en-US" sz="2400" dirty="0">
                <a:solidFill>
                  <a:srgbClr val="0070C0"/>
                </a:solidFill>
                <a:latin typeface="Arial" panose="020B0604020202020204" pitchFamily="34" charset="0"/>
                <a:ea typeface="Calibri" panose="020F0502020204030204" pitchFamily="34" charset="0"/>
              </a:rPr>
              <a:t>navigable waterways </a:t>
            </a:r>
            <a:r>
              <a:rPr lang="en-US" sz="2400" dirty="0">
                <a:latin typeface="Arial" panose="020B0604020202020204" pitchFamily="34" charset="0"/>
                <a:ea typeface="Calibri" panose="020F0502020204030204" pitchFamily="34" charset="0"/>
              </a:rPr>
              <a:t>between </a:t>
            </a:r>
            <a:r>
              <a:rPr lang="en-US" sz="2400" dirty="0">
                <a:solidFill>
                  <a:srgbClr val="0070C0"/>
                </a:solidFill>
                <a:latin typeface="Arial" panose="020B0604020202020204" pitchFamily="34" charset="0"/>
                <a:ea typeface="Calibri" panose="020F0502020204030204" pitchFamily="34" charset="0"/>
              </a:rPr>
              <a:t>1771 and 1874 should be treated as </a:t>
            </a:r>
            <a:r>
              <a:rPr lang="en-US" sz="2400" dirty="0" smtClean="0">
                <a:solidFill>
                  <a:srgbClr val="0070C0"/>
                </a:solidFill>
                <a:latin typeface="Arial" panose="020B0604020202020204" pitchFamily="34" charset="0"/>
                <a:ea typeface="Calibri" panose="020F0502020204030204" pitchFamily="34" charset="0"/>
              </a:rPr>
              <a:t>legal from a surveyor’s point-of-view</a:t>
            </a:r>
            <a:r>
              <a:rPr lang="en-US" sz="2400" dirty="0" smtClean="0">
                <a:latin typeface="Arial" panose="020B0604020202020204" pitchFamily="34" charset="0"/>
                <a:ea typeface="Calibri" panose="020F0502020204030204" pitchFamily="34" charset="0"/>
              </a:rPr>
              <a:t>. </a:t>
            </a:r>
          </a:p>
          <a:p>
            <a:pPr algn="just">
              <a:lnSpc>
                <a:spcPct val="115000"/>
              </a:lnSpc>
            </a:pPr>
            <a:endParaRPr lang="en-US" dirty="0">
              <a:latin typeface="Arial" panose="020B0604020202020204" pitchFamily="34" charset="0"/>
              <a:ea typeface="Calibri" panose="020F0502020204030204" pitchFamily="34" charset="0"/>
            </a:endParaRPr>
          </a:p>
          <a:p>
            <a:pPr algn="just">
              <a:lnSpc>
                <a:spcPct val="115000"/>
              </a:lnSpc>
            </a:pPr>
            <a:r>
              <a:rPr lang="en-US" sz="2400" dirty="0" smtClean="0">
                <a:latin typeface="Arial" panose="020B0604020202020204" pitchFamily="34" charset="0"/>
                <a:ea typeface="Calibri" panose="020F0502020204030204" pitchFamily="34" charset="0"/>
              </a:rPr>
              <a:t>Although </a:t>
            </a:r>
            <a:r>
              <a:rPr lang="en-US" sz="2400" dirty="0">
                <a:latin typeface="Arial" panose="020B0604020202020204" pitchFamily="34" charset="0"/>
                <a:ea typeface="Calibri" panose="020F0502020204030204" pitchFamily="34" charset="0"/>
              </a:rPr>
              <a:t>there are </a:t>
            </a:r>
            <a:r>
              <a:rPr lang="en-US" sz="2400" dirty="0">
                <a:solidFill>
                  <a:srgbClr val="0070C0"/>
                </a:solidFill>
                <a:latin typeface="Arial" panose="020B0604020202020204" pitchFamily="34" charset="0"/>
                <a:ea typeface="Calibri" panose="020F0502020204030204" pitchFamily="34" charset="0"/>
              </a:rPr>
              <a:t>some PA Cases that suggest that these Acts of Legislation are not legal</a:t>
            </a:r>
            <a:r>
              <a:rPr lang="en-US" sz="2400" dirty="0">
                <a:latin typeface="Arial" panose="020B0604020202020204" pitchFamily="34" charset="0"/>
                <a:ea typeface="Calibri" panose="020F0502020204030204" pitchFamily="34" charset="0"/>
              </a:rPr>
              <a:t>, </a:t>
            </a:r>
            <a:r>
              <a:rPr lang="en-US" sz="2400" b="1" u="sng" dirty="0">
                <a:solidFill>
                  <a:srgbClr val="0070C0"/>
                </a:solidFill>
                <a:latin typeface="Arial" panose="020B0604020202020204" pitchFamily="34" charset="0"/>
                <a:ea typeface="Calibri" panose="020F0502020204030204" pitchFamily="34" charset="0"/>
              </a:rPr>
              <a:t>it is not </a:t>
            </a:r>
            <a:r>
              <a:rPr lang="en-US" sz="2400" dirty="0">
                <a:solidFill>
                  <a:srgbClr val="0070C0"/>
                </a:solidFill>
                <a:latin typeface="Arial" panose="020B0604020202020204" pitchFamily="34" charset="0"/>
                <a:ea typeface="Calibri" panose="020F0502020204030204" pitchFamily="34" charset="0"/>
              </a:rPr>
              <a:t>the surveyor’s job to make a </a:t>
            </a:r>
            <a:r>
              <a:rPr lang="en-US" sz="2400" dirty="0" smtClean="0">
                <a:solidFill>
                  <a:srgbClr val="0070C0"/>
                </a:solidFill>
                <a:latin typeface="Arial" panose="020B0604020202020204" pitchFamily="34" charset="0"/>
                <a:ea typeface="Calibri" panose="020F0502020204030204" pitchFamily="34" charset="0"/>
              </a:rPr>
              <a:t>final legal determination </a:t>
            </a:r>
            <a:r>
              <a:rPr lang="en-US" sz="2400" dirty="0">
                <a:solidFill>
                  <a:srgbClr val="0070C0"/>
                </a:solidFill>
                <a:latin typeface="Arial" panose="020B0604020202020204" pitchFamily="34" charset="0"/>
                <a:ea typeface="Calibri" panose="020F0502020204030204" pitchFamily="34" charset="0"/>
              </a:rPr>
              <a:t>of whether or not a waterway is legal.</a:t>
            </a:r>
            <a:r>
              <a:rPr lang="en-US" sz="2400" dirty="0">
                <a:latin typeface="Arial" panose="020B0604020202020204" pitchFamily="34" charset="0"/>
                <a:ea typeface="Calibri" panose="020F0502020204030204" pitchFamily="34" charset="0"/>
              </a:rPr>
              <a:t> </a:t>
            </a:r>
            <a:r>
              <a:rPr lang="en-US" sz="2400" dirty="0">
                <a:solidFill>
                  <a:srgbClr val="0070C0"/>
                </a:solidFill>
                <a:latin typeface="Arial" panose="020B0604020202020204" pitchFamily="34" charset="0"/>
                <a:ea typeface="Calibri" panose="020F0502020204030204" pitchFamily="34" charset="0"/>
              </a:rPr>
              <a:t>This is the job </a:t>
            </a:r>
            <a:r>
              <a:rPr lang="en-US" sz="2400" dirty="0" smtClean="0">
                <a:solidFill>
                  <a:srgbClr val="0070C0"/>
                </a:solidFill>
                <a:latin typeface="Arial" panose="020B0604020202020204" pitchFamily="34" charset="0"/>
                <a:ea typeface="Calibri" panose="020F0502020204030204" pitchFamily="34" charset="0"/>
              </a:rPr>
              <a:t>for </a:t>
            </a:r>
            <a:r>
              <a:rPr lang="en-US" sz="2400" dirty="0">
                <a:solidFill>
                  <a:srgbClr val="0070C0"/>
                </a:solidFill>
                <a:latin typeface="Arial" panose="020B0604020202020204" pitchFamily="34" charset="0"/>
                <a:ea typeface="Calibri" panose="020F0502020204030204" pitchFamily="34" charset="0"/>
              </a:rPr>
              <a:t>the court </a:t>
            </a:r>
            <a:r>
              <a:rPr lang="en-US" sz="2400" dirty="0">
                <a:latin typeface="Arial" panose="020B0604020202020204" pitchFamily="34" charset="0"/>
                <a:ea typeface="Calibri" panose="020F0502020204030204" pitchFamily="34" charset="0"/>
              </a:rPr>
              <a:t>and the </a:t>
            </a:r>
            <a:r>
              <a:rPr lang="en-US" sz="2400" dirty="0">
                <a:solidFill>
                  <a:srgbClr val="0070C0"/>
                </a:solidFill>
                <a:latin typeface="Arial" panose="020B0604020202020204" pitchFamily="34" charset="0"/>
                <a:ea typeface="Calibri" panose="020F0502020204030204" pitchFamily="34" charset="0"/>
              </a:rPr>
              <a:t>job of the surveyor is one of reporting known facts</a:t>
            </a:r>
            <a:r>
              <a:rPr lang="en-US" sz="2400" dirty="0">
                <a:latin typeface="Arial" panose="020B0604020202020204" pitchFamily="34" charset="0"/>
                <a:ea typeface="Calibri" panose="020F0502020204030204" pitchFamily="34" charset="0"/>
              </a:rPr>
              <a:t> such as navigable or non-navigable based on records. </a:t>
            </a:r>
            <a:endParaRPr lang="en-US" sz="2400" dirty="0" smtClean="0">
              <a:latin typeface="Arial" panose="020B0604020202020204" pitchFamily="34" charset="0"/>
              <a:ea typeface="Calibri" panose="020F0502020204030204" pitchFamily="34" charset="0"/>
            </a:endParaRPr>
          </a:p>
          <a:p>
            <a:pPr algn="just">
              <a:lnSpc>
                <a:spcPct val="115000"/>
              </a:lnSpc>
            </a:pPr>
            <a:endParaRPr lang="en-US" dirty="0">
              <a:latin typeface="Arial" panose="020B0604020202020204" pitchFamily="34" charset="0"/>
              <a:ea typeface="Calibri" panose="020F0502020204030204" pitchFamily="34" charset="0"/>
            </a:endParaRPr>
          </a:p>
          <a:p>
            <a:pPr algn="just">
              <a:lnSpc>
                <a:spcPct val="115000"/>
              </a:lnSpc>
            </a:pPr>
            <a:r>
              <a:rPr lang="en-US" sz="2400" dirty="0" smtClean="0">
                <a:latin typeface="Arial" panose="020B0604020202020204" pitchFamily="34" charset="0"/>
                <a:ea typeface="Calibri" panose="020F0502020204030204" pitchFamily="34" charset="0"/>
              </a:rPr>
              <a:t>The </a:t>
            </a:r>
            <a:r>
              <a:rPr lang="en-US" sz="2400" dirty="0">
                <a:latin typeface="Arial" panose="020B0604020202020204" pitchFamily="34" charset="0"/>
                <a:ea typeface="Calibri" panose="020F0502020204030204" pitchFamily="34" charset="0"/>
              </a:rPr>
              <a:t>classification of the waterway, affects the location of boundary lines and title to private property. </a:t>
            </a:r>
            <a:r>
              <a:rPr lang="en-US" sz="2400" dirty="0">
                <a:solidFill>
                  <a:srgbClr val="0070C0"/>
                </a:solidFill>
                <a:latin typeface="Arial" panose="020B0604020202020204" pitchFamily="34" charset="0"/>
                <a:ea typeface="Calibri" panose="020F0502020204030204" pitchFamily="34" charset="0"/>
              </a:rPr>
              <a:t>All of these acts are subject to court review </a:t>
            </a:r>
            <a:r>
              <a:rPr lang="en-US" sz="2400" dirty="0">
                <a:latin typeface="Arial" panose="020B0604020202020204" pitchFamily="34" charset="0"/>
                <a:ea typeface="Calibri" panose="020F0502020204030204" pitchFamily="34" charset="0"/>
              </a:rPr>
              <a:t>and </a:t>
            </a:r>
            <a:r>
              <a:rPr lang="en-US" sz="2400" dirty="0">
                <a:solidFill>
                  <a:srgbClr val="0070C0"/>
                </a:solidFill>
                <a:latin typeface="Arial" panose="020B0604020202020204" pitchFamily="34" charset="0"/>
                <a:ea typeface="Calibri" panose="020F0502020204030204" pitchFamily="34" charset="0"/>
              </a:rPr>
              <a:t>only the courts can remove any encumbrance of navigable from the title</a:t>
            </a:r>
            <a:r>
              <a:rPr lang="en-US" sz="2400" dirty="0">
                <a:latin typeface="Arial" panose="020B0604020202020204" pitchFamily="34" charset="0"/>
                <a:ea typeface="Calibri" panose="020F0502020204030204" pitchFamily="34" charset="0"/>
              </a:rPr>
              <a:t> of the land created by the passage of these Acts.</a:t>
            </a:r>
            <a:endParaRPr lang="en-US" sz="2400" dirty="0"/>
          </a:p>
          <a:p>
            <a:pPr algn="just">
              <a:lnSpc>
                <a:spcPct val="115000"/>
              </a:lnSpc>
            </a:pPr>
            <a:r>
              <a:rPr lang="en-US" dirty="0">
                <a:latin typeface="Arial" panose="020B0604020202020204" pitchFamily="34" charset="0"/>
                <a:ea typeface="Calibri" panose="020F0502020204030204" pitchFamily="34" charset="0"/>
              </a:rPr>
              <a:t> </a:t>
            </a:r>
            <a:endParaRPr lang="en-US" dirty="0"/>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- 19</a:t>
            </a:r>
            <a:endParaRPr lang="en-US" dirty="0"/>
          </a:p>
        </p:txBody>
      </p:sp>
    </p:spTree>
    <p:extLst>
      <p:ext uri="{BB962C8B-B14F-4D97-AF65-F5344CB8AC3E}">
        <p14:creationId xmlns:p14="http://schemas.microsoft.com/office/powerpoint/2010/main" val="37756693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616" y="24714"/>
            <a:ext cx="11986054" cy="6392519"/>
          </a:xfrm>
          <a:prstGeom prst="rect">
            <a:avLst/>
          </a:prstGeom>
        </p:spPr>
        <p:txBody>
          <a:bodyPr wrap="square">
            <a:spAutoFit/>
          </a:bodyPr>
          <a:lstStyle/>
          <a:p>
            <a:pPr lvl="0" algn="just">
              <a:lnSpc>
                <a:spcPct val="115000"/>
              </a:lnSpc>
            </a:pPr>
            <a:endParaRPr lang="en-US" sz="1000" i="1" dirty="0" smtClean="0">
              <a:solidFill>
                <a:prstClr val="black"/>
              </a:solidFill>
              <a:latin typeface="Arial" panose="020B0604020202020204" pitchFamily="34" charset="0"/>
              <a:ea typeface="Calibri" panose="020F0502020204030204" pitchFamily="34" charset="0"/>
            </a:endParaRPr>
          </a:p>
          <a:p>
            <a:pPr lvl="0" algn="ctr">
              <a:lnSpc>
                <a:spcPct val="115000"/>
              </a:lnSpc>
            </a:pPr>
            <a:endParaRPr lang="en-US" sz="1000" b="1" dirty="0" smtClean="0">
              <a:solidFill>
                <a:prstClr val="black"/>
              </a:solidFill>
              <a:latin typeface="Arial" panose="020B0604020202020204" pitchFamily="34" charset="0"/>
              <a:ea typeface="Calibri" panose="020F0502020204030204" pitchFamily="34" charset="0"/>
            </a:endParaRPr>
          </a:p>
          <a:p>
            <a:pPr lvl="0" algn="ctr">
              <a:lnSpc>
                <a:spcPct val="115000"/>
              </a:lnSpc>
            </a:pPr>
            <a:endParaRPr lang="en-US" sz="1000" b="1" dirty="0">
              <a:solidFill>
                <a:prstClr val="black"/>
              </a:solidFill>
              <a:latin typeface="Arial" panose="020B0604020202020204" pitchFamily="34" charset="0"/>
              <a:ea typeface="Calibri" panose="020F0502020204030204" pitchFamily="34" charset="0"/>
            </a:endParaRPr>
          </a:p>
          <a:p>
            <a:pPr lvl="0" algn="ctr">
              <a:lnSpc>
                <a:spcPct val="115000"/>
              </a:lnSpc>
            </a:pPr>
            <a:endParaRPr lang="en-US" sz="1000" b="1" dirty="0" smtClean="0">
              <a:solidFill>
                <a:prstClr val="black"/>
              </a:solidFill>
              <a:latin typeface="Arial" panose="020B0604020202020204" pitchFamily="34" charset="0"/>
              <a:ea typeface="Calibri" panose="020F0502020204030204" pitchFamily="34" charset="0"/>
            </a:endParaRPr>
          </a:p>
          <a:p>
            <a:pPr lvl="0" algn="ctr">
              <a:lnSpc>
                <a:spcPct val="115000"/>
              </a:lnSpc>
            </a:pPr>
            <a:r>
              <a:rPr lang="en-US" sz="3600" b="1" dirty="0" smtClean="0">
                <a:solidFill>
                  <a:prstClr val="black"/>
                </a:solidFill>
                <a:latin typeface="Arial" panose="020B0604020202020204" pitchFamily="34" charset="0"/>
                <a:ea typeface="Calibri" panose="020F0502020204030204" pitchFamily="34" charset="0"/>
              </a:rPr>
              <a:t>18.3 THREE PENNSYLVANIA CASES SUGGESTING NAVIGABLE </a:t>
            </a:r>
            <a:r>
              <a:rPr lang="en-US" sz="3600" b="1" dirty="0">
                <a:solidFill>
                  <a:prstClr val="black"/>
                </a:solidFill>
                <a:latin typeface="Arial" panose="020B0604020202020204" pitchFamily="34" charset="0"/>
                <a:ea typeface="Calibri" panose="020F0502020204030204" pitchFamily="34" charset="0"/>
              </a:rPr>
              <a:t>LEGISLATIVE ACTS </a:t>
            </a:r>
            <a:r>
              <a:rPr lang="en-US" sz="3600" b="1" dirty="0" smtClean="0">
                <a:solidFill>
                  <a:prstClr val="black"/>
                </a:solidFill>
                <a:latin typeface="Arial" panose="020B0604020202020204" pitchFamily="34" charset="0"/>
                <a:ea typeface="Calibri" panose="020F0502020204030204" pitchFamily="34" charset="0"/>
              </a:rPr>
              <a:t>ARE NOT </a:t>
            </a:r>
            <a:r>
              <a:rPr lang="en-US" sz="3600" b="1" dirty="0">
                <a:solidFill>
                  <a:prstClr val="black"/>
                </a:solidFill>
                <a:latin typeface="Arial" panose="020B0604020202020204" pitchFamily="34" charset="0"/>
                <a:ea typeface="Calibri" panose="020F0502020204030204" pitchFamily="34" charset="0"/>
              </a:rPr>
              <a:t>LEGAL?</a:t>
            </a:r>
            <a:endParaRPr lang="en-US" sz="3600" dirty="0">
              <a:solidFill>
                <a:prstClr val="black"/>
              </a:solidFill>
            </a:endParaRPr>
          </a:p>
          <a:p>
            <a:pPr lvl="0" algn="just">
              <a:lnSpc>
                <a:spcPct val="115000"/>
              </a:lnSpc>
            </a:pPr>
            <a:endParaRPr lang="en-US" sz="1000" i="1" dirty="0">
              <a:solidFill>
                <a:prstClr val="black"/>
              </a:solidFill>
              <a:latin typeface="Arial" panose="020B0604020202020204" pitchFamily="34" charset="0"/>
              <a:ea typeface="Calibri" panose="020F0502020204030204" pitchFamily="34" charset="0"/>
            </a:endParaRPr>
          </a:p>
          <a:p>
            <a:pPr lvl="0" algn="just">
              <a:lnSpc>
                <a:spcPct val="115000"/>
              </a:lnSpc>
            </a:pPr>
            <a:endParaRPr lang="en-US" sz="1000" i="1" dirty="0" smtClean="0">
              <a:solidFill>
                <a:prstClr val="black"/>
              </a:solidFill>
              <a:latin typeface="Arial" panose="020B0604020202020204" pitchFamily="34" charset="0"/>
              <a:ea typeface="Calibri" panose="020F0502020204030204" pitchFamily="34" charset="0"/>
            </a:endParaRPr>
          </a:p>
          <a:p>
            <a:pPr lvl="0" algn="just">
              <a:lnSpc>
                <a:spcPct val="115000"/>
              </a:lnSpc>
            </a:pPr>
            <a:r>
              <a:rPr lang="en-US" sz="2800" i="1" dirty="0" smtClean="0">
                <a:solidFill>
                  <a:srgbClr val="0070C0"/>
                </a:solidFill>
                <a:latin typeface="Arial" panose="020B0604020202020204" pitchFamily="34" charset="0"/>
                <a:ea typeface="Calibri" panose="020F0502020204030204" pitchFamily="34" charset="0"/>
              </a:rPr>
              <a:t>1.  If </a:t>
            </a:r>
            <a:r>
              <a:rPr lang="en-US" sz="2800" i="1" dirty="0">
                <a:solidFill>
                  <a:srgbClr val="0070C0"/>
                </a:solidFill>
                <a:latin typeface="Arial" panose="020B0604020202020204" pitchFamily="34" charset="0"/>
                <a:ea typeface="Calibri" panose="020F0502020204030204" pitchFamily="34" charset="0"/>
              </a:rPr>
              <a:t>the stream is not actually navigable, so that there is no public right of way therein, </a:t>
            </a:r>
            <a:r>
              <a:rPr lang="en-US" sz="2800" i="1" u="sng" dirty="0">
                <a:solidFill>
                  <a:srgbClr val="0070C0"/>
                </a:solidFill>
                <a:latin typeface="Arial" panose="020B0604020202020204" pitchFamily="34" charset="0"/>
                <a:ea typeface="Calibri" panose="020F0502020204030204" pitchFamily="34" charset="0"/>
              </a:rPr>
              <a:t>a declaration by the legislature that it shall be regarded as navigable is a taking of private property for public use, and unless compensation is made the statute will be in conflict with the constitutional provision requiring compensation in such cases. </a:t>
            </a:r>
            <a:r>
              <a:rPr lang="en-US" sz="2800" i="1" dirty="0">
                <a:solidFill>
                  <a:srgbClr val="0070C0"/>
                </a:solidFill>
                <a:latin typeface="Arial" panose="020B0604020202020204" pitchFamily="34" charset="0"/>
                <a:ea typeface="Calibri" panose="020F0502020204030204" pitchFamily="34" charset="0"/>
              </a:rPr>
              <a:t>The issue of whether the legislature may statutorily render a body of water navigable was addressed in Commonwealth v. Foster, 36 Pa.Super. (</a:t>
            </a:r>
            <a:r>
              <a:rPr lang="en-US" sz="2800" i="1" dirty="0" smtClean="0">
                <a:solidFill>
                  <a:srgbClr val="0070C0"/>
                </a:solidFill>
                <a:latin typeface="Arial" panose="020B0604020202020204" pitchFamily="34" charset="0"/>
                <a:ea typeface="Calibri" panose="020F0502020204030204" pitchFamily="34" charset="0"/>
              </a:rPr>
              <a:t>23)1908</a:t>
            </a:r>
            <a:endParaRPr lang="en-US" sz="2800" dirty="0">
              <a:solidFill>
                <a:srgbClr val="0070C0"/>
              </a:solidFill>
            </a:endParaRPr>
          </a:p>
          <a:p>
            <a:pPr lvl="0" algn="just">
              <a:lnSpc>
                <a:spcPct val="115000"/>
              </a:lnSpc>
            </a:pPr>
            <a:r>
              <a:rPr lang="en-US" dirty="0">
                <a:solidFill>
                  <a:prstClr val="black"/>
                </a:solidFill>
                <a:latin typeface="Arial" panose="020B0604020202020204" pitchFamily="34" charset="0"/>
                <a:ea typeface="Calibri" panose="020F0502020204030204" pitchFamily="34" charset="0"/>
              </a:rPr>
              <a:t> </a:t>
            </a:r>
            <a:endParaRPr lang="en-US" dirty="0">
              <a:solidFill>
                <a:prstClr val="black"/>
              </a:solidFill>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- 20</a:t>
            </a:r>
            <a:endParaRPr lang="en-US" dirty="0"/>
          </a:p>
        </p:txBody>
      </p:sp>
    </p:spTree>
    <p:extLst>
      <p:ext uri="{BB962C8B-B14F-4D97-AF65-F5344CB8AC3E}">
        <p14:creationId xmlns:p14="http://schemas.microsoft.com/office/powerpoint/2010/main" val="2338772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1" y="97726"/>
            <a:ext cx="11936627" cy="4764381"/>
          </a:xfrm>
          <a:prstGeom prst="rect">
            <a:avLst/>
          </a:prstGeom>
        </p:spPr>
        <p:txBody>
          <a:bodyPr wrap="square">
            <a:spAutoFit/>
          </a:bodyPr>
          <a:lstStyle/>
          <a:p>
            <a:pPr lvl="0" indent="-228600" algn="ctr">
              <a:lnSpc>
                <a:spcPct val="115000"/>
              </a:lnSpc>
            </a:pPr>
            <a:endParaRPr lang="en-US" sz="10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b="1" dirty="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b="1" dirty="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r>
              <a:rPr lang="en-US" sz="3600" b="1" dirty="0" smtClean="0">
                <a:solidFill>
                  <a:prstClr val="black"/>
                </a:solidFill>
                <a:latin typeface="Arial" panose="020B0604020202020204" pitchFamily="34" charset="0"/>
                <a:ea typeface="Calibri" panose="020F0502020204030204" pitchFamily="34" charset="0"/>
              </a:rPr>
              <a:t>CASE EXAMPLE NO. 2</a:t>
            </a:r>
          </a:p>
          <a:p>
            <a:pPr lvl="0" indent="-228600" algn="just">
              <a:lnSpc>
                <a:spcPct val="115000"/>
              </a:lnSpc>
            </a:pPr>
            <a:endParaRPr lang="en-US" sz="1000" i="1" dirty="0" smtClean="0">
              <a:solidFill>
                <a:prstClr val="black"/>
              </a:solidFill>
              <a:latin typeface="Arial" panose="020B0604020202020204" pitchFamily="34" charset="0"/>
              <a:ea typeface="Calibri" panose="020F0502020204030204" pitchFamily="34" charset="0"/>
            </a:endParaRPr>
          </a:p>
          <a:p>
            <a:pPr lvl="0" indent="-228600" algn="just">
              <a:lnSpc>
                <a:spcPct val="115000"/>
              </a:lnSpc>
            </a:pPr>
            <a:endParaRPr lang="en-US" sz="1000" i="1" dirty="0">
              <a:solidFill>
                <a:prstClr val="black"/>
              </a:solidFill>
              <a:latin typeface="Arial" panose="020B0604020202020204" pitchFamily="34" charset="0"/>
              <a:ea typeface="Calibri" panose="020F0502020204030204" pitchFamily="34" charset="0"/>
            </a:endParaRPr>
          </a:p>
          <a:p>
            <a:pPr lvl="0" indent="-228600" algn="just">
              <a:lnSpc>
                <a:spcPct val="115000"/>
              </a:lnSpc>
            </a:pPr>
            <a:r>
              <a:rPr lang="en-US" sz="2800" i="1" dirty="0" smtClean="0">
                <a:solidFill>
                  <a:srgbClr val="0070C0"/>
                </a:solidFill>
                <a:latin typeface="Arial" panose="020B0604020202020204" pitchFamily="34" charset="0"/>
                <a:ea typeface="Calibri" panose="020F0502020204030204" pitchFamily="34" charset="0"/>
              </a:rPr>
              <a:t>2</a:t>
            </a:r>
            <a:r>
              <a:rPr lang="en-US" sz="2800" i="1" dirty="0">
                <a:solidFill>
                  <a:srgbClr val="0070C0"/>
                </a:solidFill>
                <a:latin typeface="Arial" panose="020B0604020202020204" pitchFamily="34" charset="0"/>
                <a:ea typeface="Calibri" panose="020F0502020204030204" pitchFamily="34" charset="0"/>
              </a:rPr>
              <a:t>. Navigable in fact is navigable in law, however; navigable in law is not necessarily navigable In fact. If a </a:t>
            </a:r>
            <a:r>
              <a:rPr lang="en-US" sz="2800" i="1" dirty="0" smtClean="0">
                <a:solidFill>
                  <a:srgbClr val="0070C0"/>
                </a:solidFill>
                <a:latin typeface="Arial" panose="020B0604020202020204" pitchFamily="34" charset="0"/>
                <a:ea typeface="Calibri" panose="020F0502020204030204" pitchFamily="34" charset="0"/>
              </a:rPr>
              <a:t>River</a:t>
            </a:r>
            <a:r>
              <a:rPr lang="en-US" sz="2800" i="1" dirty="0">
                <a:solidFill>
                  <a:srgbClr val="0070C0"/>
                </a:solidFill>
                <a:latin typeface="Arial" panose="020B0604020202020204" pitchFamily="34" charset="0"/>
                <a:ea typeface="Calibri" panose="020F0502020204030204" pitchFamily="34" charset="0"/>
              </a:rPr>
              <a:t>, Creek, or </a:t>
            </a:r>
            <a:r>
              <a:rPr lang="en-US" sz="2800" i="1" dirty="0" smtClean="0">
                <a:solidFill>
                  <a:srgbClr val="0070C0"/>
                </a:solidFill>
                <a:latin typeface="Arial" panose="020B0604020202020204" pitchFamily="34" charset="0"/>
                <a:ea typeface="Calibri" panose="020F0502020204030204" pitchFamily="34" charset="0"/>
              </a:rPr>
              <a:t>Stream </a:t>
            </a:r>
            <a:r>
              <a:rPr lang="en-US" sz="2800" i="1" dirty="0">
                <a:solidFill>
                  <a:srgbClr val="0070C0"/>
                </a:solidFill>
                <a:latin typeface="Arial" panose="020B0604020202020204" pitchFamily="34" charset="0"/>
                <a:ea typeface="Calibri" panose="020F0502020204030204" pitchFamily="34" charset="0"/>
              </a:rPr>
              <a:t>is not in fact navigable it cannot be made so by the mere passage of a Legislative Act., -  Id. At 435 (quoting Barclay Railroad &amp; Coal Co. v. Ingham, 36 Pa. 194). (22) </a:t>
            </a:r>
            <a:r>
              <a:rPr lang="en-US" sz="2800" i="1" dirty="0" smtClean="0">
                <a:solidFill>
                  <a:srgbClr val="0070C0"/>
                </a:solidFill>
                <a:latin typeface="Arial" panose="020B0604020202020204" pitchFamily="34" charset="0"/>
                <a:ea typeface="Calibri" panose="020F0502020204030204" pitchFamily="34" charset="0"/>
              </a:rPr>
              <a:t>– 1860.</a:t>
            </a:r>
            <a:endParaRPr lang="en-US" sz="2800" dirty="0">
              <a:solidFill>
                <a:srgbClr val="0070C0"/>
              </a:solidFill>
            </a:endParaRPr>
          </a:p>
          <a:p>
            <a:pPr lvl="0" algn="just">
              <a:lnSpc>
                <a:spcPct val="115000"/>
              </a:lnSpc>
            </a:pPr>
            <a:r>
              <a:rPr lang="en-US" dirty="0">
                <a:solidFill>
                  <a:prstClr val="black"/>
                </a:solidFill>
                <a:latin typeface="Arial" panose="020B0604020202020204" pitchFamily="34" charset="0"/>
                <a:ea typeface="Calibri" panose="020F0502020204030204" pitchFamily="34" charset="0"/>
              </a:rPr>
              <a:t> </a:t>
            </a:r>
            <a:endParaRPr lang="en-US" dirty="0">
              <a:solidFill>
                <a:prstClr val="black"/>
              </a:solidFill>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- 21</a:t>
            </a:r>
            <a:endParaRPr lang="en-US" dirty="0"/>
          </a:p>
        </p:txBody>
      </p:sp>
    </p:spTree>
    <p:extLst>
      <p:ext uri="{BB962C8B-B14F-4D97-AF65-F5344CB8AC3E}">
        <p14:creationId xmlns:p14="http://schemas.microsoft.com/office/powerpoint/2010/main" val="863171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421" y="250608"/>
            <a:ext cx="11969579" cy="4233467"/>
          </a:xfrm>
          <a:prstGeom prst="rect">
            <a:avLst/>
          </a:prstGeom>
        </p:spPr>
        <p:txBody>
          <a:bodyPr wrap="square">
            <a:spAutoFit/>
          </a:bodyPr>
          <a:lstStyle/>
          <a:p>
            <a:pPr lvl="0" indent="-228600" algn="ctr">
              <a:lnSpc>
                <a:spcPct val="115000"/>
              </a:lnSpc>
            </a:pPr>
            <a:r>
              <a:rPr lang="en-US" sz="1000" i="1" dirty="0">
                <a:solidFill>
                  <a:srgbClr val="0070C0"/>
                </a:solidFill>
                <a:latin typeface="Arial" panose="020B0604020202020204" pitchFamily="34" charset="0"/>
              </a:rPr>
              <a:t> </a:t>
            </a:r>
            <a:endParaRPr lang="en-US" sz="1000" i="1" dirty="0" smtClean="0">
              <a:solidFill>
                <a:srgbClr val="0070C0"/>
              </a:solidFill>
              <a:latin typeface="Arial" panose="020B0604020202020204" pitchFamily="34" charset="0"/>
            </a:endParaRPr>
          </a:p>
          <a:p>
            <a:pPr lvl="0" indent="-228600" algn="ctr">
              <a:lnSpc>
                <a:spcPct val="115000"/>
              </a:lnSpc>
            </a:pPr>
            <a:endParaRPr lang="en-US" sz="1000" b="1" i="1" dirty="0">
              <a:solidFill>
                <a:srgbClr val="0070C0"/>
              </a:solidFill>
              <a:latin typeface="Arial" panose="020B0604020202020204" pitchFamily="34" charset="0"/>
              <a:ea typeface="Calibri" panose="020F0502020204030204" pitchFamily="34" charset="0"/>
            </a:endParaRPr>
          </a:p>
          <a:p>
            <a:pPr lvl="0" indent="-228600" algn="ctr">
              <a:lnSpc>
                <a:spcPct val="115000"/>
              </a:lnSpc>
            </a:pPr>
            <a:endParaRPr lang="en-US" sz="1000" b="1" i="1" dirty="0" smtClean="0">
              <a:solidFill>
                <a:srgbClr val="0070C0"/>
              </a:solidFill>
              <a:latin typeface="Arial" panose="020B0604020202020204" pitchFamily="34" charset="0"/>
              <a:ea typeface="Calibri" panose="020F0502020204030204" pitchFamily="34" charset="0"/>
            </a:endParaRPr>
          </a:p>
          <a:p>
            <a:pPr lvl="0" indent="-228600" algn="ctr">
              <a:lnSpc>
                <a:spcPct val="115000"/>
              </a:lnSpc>
            </a:pPr>
            <a:r>
              <a:rPr lang="en-US" sz="4400" b="1" dirty="0" smtClean="0">
                <a:solidFill>
                  <a:prstClr val="black"/>
                </a:solidFill>
                <a:latin typeface="Arial" panose="020B0604020202020204" pitchFamily="34" charset="0"/>
                <a:ea typeface="Calibri" panose="020F0502020204030204" pitchFamily="34" charset="0"/>
              </a:rPr>
              <a:t>CASE </a:t>
            </a:r>
            <a:r>
              <a:rPr lang="en-US" sz="4400" b="1" dirty="0">
                <a:solidFill>
                  <a:prstClr val="black"/>
                </a:solidFill>
                <a:latin typeface="Arial" panose="020B0604020202020204" pitchFamily="34" charset="0"/>
                <a:ea typeface="Calibri" panose="020F0502020204030204" pitchFamily="34" charset="0"/>
              </a:rPr>
              <a:t>EXAMPLE NO. </a:t>
            </a:r>
            <a:r>
              <a:rPr lang="en-US" sz="4400" b="1" dirty="0" smtClean="0">
                <a:solidFill>
                  <a:prstClr val="black"/>
                </a:solidFill>
                <a:latin typeface="Arial" panose="020B0604020202020204" pitchFamily="34" charset="0"/>
                <a:ea typeface="Calibri" panose="020F0502020204030204" pitchFamily="34" charset="0"/>
              </a:rPr>
              <a:t>3</a:t>
            </a:r>
            <a:endParaRPr lang="en-US" sz="4400" i="1" dirty="0">
              <a:solidFill>
                <a:prstClr val="black"/>
              </a:solidFill>
              <a:latin typeface="Arial" panose="020B0604020202020204" pitchFamily="34" charset="0"/>
              <a:ea typeface="Calibri" panose="020F0502020204030204" pitchFamily="34" charset="0"/>
            </a:endParaRPr>
          </a:p>
          <a:p>
            <a:pPr lvl="0" algn="just">
              <a:lnSpc>
                <a:spcPct val="115000"/>
              </a:lnSpc>
            </a:pPr>
            <a:endParaRPr lang="en-US" sz="1000" i="1" dirty="0" smtClean="0">
              <a:solidFill>
                <a:srgbClr val="0070C0"/>
              </a:solidFill>
              <a:latin typeface="Arial" panose="020B0604020202020204" pitchFamily="34" charset="0"/>
            </a:endParaRPr>
          </a:p>
          <a:p>
            <a:pPr lvl="0" algn="just">
              <a:lnSpc>
                <a:spcPct val="115000"/>
              </a:lnSpc>
            </a:pPr>
            <a:endParaRPr lang="en-US" sz="1000" i="1" dirty="0">
              <a:solidFill>
                <a:srgbClr val="0070C0"/>
              </a:solidFill>
              <a:latin typeface="Arial" panose="020B0604020202020204" pitchFamily="34" charset="0"/>
            </a:endParaRPr>
          </a:p>
          <a:p>
            <a:pPr lvl="0" algn="just">
              <a:lnSpc>
                <a:spcPct val="115000"/>
              </a:lnSpc>
            </a:pPr>
            <a:r>
              <a:rPr lang="en-US" sz="2800" i="1" dirty="0" smtClean="0">
                <a:solidFill>
                  <a:srgbClr val="0070C0"/>
                </a:solidFill>
                <a:latin typeface="Arial" panose="020B0604020202020204" pitchFamily="34" charset="0"/>
              </a:rPr>
              <a:t>3</a:t>
            </a:r>
            <a:r>
              <a:rPr lang="en-US" sz="2800" i="1" dirty="0">
                <a:solidFill>
                  <a:srgbClr val="0070C0"/>
                </a:solidFill>
                <a:latin typeface="Arial" panose="020B0604020202020204" pitchFamily="34" charset="0"/>
              </a:rPr>
              <a:t>.  If navigable in fact, it is so in law; it is public and no such statute need be considered. If not navigable-in-fact</a:t>
            </a:r>
            <a:r>
              <a:rPr lang="en-US" sz="2800" i="1" dirty="0" smtClean="0">
                <a:solidFill>
                  <a:srgbClr val="0070C0"/>
                </a:solidFill>
                <a:latin typeface="Arial" panose="020B0604020202020204" pitchFamily="34" charset="0"/>
              </a:rPr>
              <a:t>, </a:t>
            </a:r>
            <a:r>
              <a:rPr lang="en-US" sz="2800" i="1" dirty="0">
                <a:solidFill>
                  <a:srgbClr val="0070C0"/>
                </a:solidFill>
                <a:latin typeface="Arial" panose="020B0604020202020204" pitchFamily="34" charset="0"/>
              </a:rPr>
              <a:t>it is not so in law and no statute can make it public, for the owners had title to the center of the </a:t>
            </a:r>
            <a:endParaRPr lang="en-US" sz="2800" dirty="0">
              <a:solidFill>
                <a:srgbClr val="0070C0"/>
              </a:solidFill>
            </a:endParaRPr>
          </a:p>
          <a:p>
            <a:pPr lvl="0" algn="just">
              <a:lnSpc>
                <a:spcPct val="115000"/>
              </a:lnSpc>
            </a:pPr>
            <a:r>
              <a:rPr lang="en-US" sz="2800" i="1" dirty="0">
                <a:solidFill>
                  <a:srgbClr val="0070C0"/>
                </a:solidFill>
                <a:latin typeface="Arial" panose="020B0604020202020204" pitchFamily="34" charset="0"/>
              </a:rPr>
              <a:t>waterway that cannot be divested by mere legislation. (Smoulter v. Boyd, PA supra</a:t>
            </a:r>
            <a:r>
              <a:rPr lang="en-US" sz="2800" i="1" dirty="0" smtClean="0">
                <a:solidFill>
                  <a:srgbClr val="0070C0"/>
                </a:solidFill>
                <a:latin typeface="Arial" panose="020B0604020202020204" pitchFamily="34" charset="0"/>
              </a:rPr>
              <a:t>.) - 1904</a:t>
            </a:r>
            <a:endParaRPr lang="en-US" sz="2800" dirty="0">
              <a:solidFill>
                <a:srgbClr val="0070C0"/>
              </a:solidFill>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- 22</a:t>
            </a:r>
            <a:endParaRPr lang="en-US" dirty="0"/>
          </a:p>
        </p:txBody>
      </p:sp>
    </p:spTree>
    <p:extLst>
      <p:ext uri="{BB962C8B-B14F-4D97-AF65-F5344CB8AC3E}">
        <p14:creationId xmlns:p14="http://schemas.microsoft.com/office/powerpoint/2010/main" val="31677292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214" y="0"/>
            <a:ext cx="10598727" cy="6858000"/>
          </a:xfrm>
          <a:prstGeom prst="rect">
            <a:avLst/>
          </a:prstGeom>
        </p:spPr>
      </p:pic>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- 23</a:t>
            </a:r>
            <a:endParaRPr lang="en-US" dirty="0"/>
          </a:p>
        </p:txBody>
      </p:sp>
    </p:spTree>
    <p:extLst>
      <p:ext uri="{BB962C8B-B14F-4D97-AF65-F5344CB8AC3E}">
        <p14:creationId xmlns:p14="http://schemas.microsoft.com/office/powerpoint/2010/main" val="3482705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1805" y="187758"/>
            <a:ext cx="10739533" cy="5556265"/>
          </a:xfrm>
          <a:prstGeom prst="rect">
            <a:avLst/>
          </a:prstGeom>
        </p:spPr>
        <p:txBody>
          <a:bodyPr wrap="square">
            <a:spAutoFit/>
          </a:bodyPr>
          <a:lstStyle/>
          <a:p>
            <a:pPr algn="ctr">
              <a:lnSpc>
                <a:spcPct val="107000"/>
              </a:lnSpc>
              <a:spcBef>
                <a:spcPts val="600"/>
              </a:spcBef>
              <a:spcAft>
                <a:spcPts val="300"/>
              </a:spcAft>
            </a:pPr>
            <a:r>
              <a:rPr lang="en-US" sz="1600" b="1" dirty="0" smtClean="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SLIDE - 2</a:t>
            </a:r>
          </a:p>
          <a:p>
            <a:pPr algn="ctr">
              <a:lnSpc>
                <a:spcPct val="107000"/>
              </a:lnSpc>
              <a:spcBef>
                <a:spcPts val="600"/>
              </a:spcBef>
              <a:spcAft>
                <a:spcPts val="300"/>
              </a:spcAft>
            </a:pPr>
            <a:r>
              <a:rPr lang="en-US" sz="5400" b="1" dirty="0" smtClean="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WHAT IS THE DEFINITION OF NAVIGABLE</a:t>
            </a:r>
            <a:endParaRPr lang="en-US" sz="5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pPr>
            <a:r>
              <a:rPr lang="en-US"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pPr>
            <a:endParaRPr lang="en-US"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r>
              <a:rPr lang="en-US" sz="4400" dirty="0" smtClean="0">
                <a:solidFill>
                  <a:srgbClr val="0070C0"/>
                </a:solidFill>
                <a:effectLst/>
                <a:latin typeface="Arial" panose="020B0604020202020204" pitchFamily="34" charset="0"/>
                <a:ea typeface="Times New Roman" panose="02020603050405020304" pitchFamily="18" charset="0"/>
              </a:rPr>
              <a:t>According to cases, and a publication by the National Organization for Rivers, as shown in Chapter Three, Navigable has taken on several different legal meanings.</a:t>
            </a:r>
            <a:endParaRPr lang="en-US" sz="4400" dirty="0">
              <a:solidFill>
                <a:srgbClr val="0070C0"/>
              </a:solidFill>
            </a:endParaRPr>
          </a:p>
        </p:txBody>
      </p:sp>
      <p:sp>
        <p:nvSpPr>
          <p:cNvPr id="3" name="Rectangle 2"/>
          <p:cNvSpPr/>
          <p:nvPr/>
        </p:nvSpPr>
        <p:spPr>
          <a:xfrm>
            <a:off x="5552303" y="187758"/>
            <a:ext cx="996778" cy="347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Slide-3</a:t>
            </a:r>
            <a:endParaRPr lang="en-US" dirty="0"/>
          </a:p>
        </p:txBody>
      </p:sp>
    </p:spTree>
    <p:extLst>
      <p:ext uri="{BB962C8B-B14F-4D97-AF65-F5344CB8AC3E}">
        <p14:creationId xmlns:p14="http://schemas.microsoft.com/office/powerpoint/2010/main" val="3953887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
        <p:nvSpPr>
          <p:cNvPr id="5" name="TextBox 4"/>
          <p:cNvSpPr txBox="1"/>
          <p:nvPr/>
        </p:nvSpPr>
        <p:spPr>
          <a:xfrm>
            <a:off x="0" y="263611"/>
            <a:ext cx="1762897" cy="1477328"/>
          </a:xfrm>
          <a:prstGeom prst="rect">
            <a:avLst/>
          </a:prstGeom>
          <a:noFill/>
        </p:spPr>
        <p:txBody>
          <a:bodyPr wrap="square" rtlCol="0">
            <a:spAutoFit/>
          </a:bodyPr>
          <a:lstStyle/>
          <a:p>
            <a:r>
              <a:rPr lang="en-US" dirty="0" smtClean="0">
                <a:solidFill>
                  <a:srgbClr val="0070C0"/>
                </a:solidFill>
                <a:latin typeface="Arial" panose="020B0604020202020204" pitchFamily="34" charset="0"/>
                <a:cs typeface="Arial" panose="020B0604020202020204" pitchFamily="34" charset="0"/>
              </a:rPr>
              <a:t>Slide 24</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NOTES 8 &amp; 9 APPLY TO THE CREEK</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55412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756" y="60116"/>
            <a:ext cx="11911913" cy="4091889"/>
          </a:xfrm>
          <a:prstGeom prst="rect">
            <a:avLst/>
          </a:prstGeom>
        </p:spPr>
        <p:txBody>
          <a:bodyPr wrap="square">
            <a:spAutoFit/>
          </a:bodyPr>
          <a:lstStyle/>
          <a:p>
            <a:pPr lvl="0" indent="-228600" algn="ctr">
              <a:lnSpc>
                <a:spcPct val="115000"/>
              </a:lnSpc>
            </a:pPr>
            <a:endParaRPr lang="en-US" sz="10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b="1" dirty="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b="1" dirty="0">
              <a:solidFill>
                <a:prstClr val="black"/>
              </a:solidFill>
              <a:latin typeface="Arial" panose="020B0604020202020204" pitchFamily="34" charset="0"/>
              <a:ea typeface="Calibri" panose="020F0502020204030204" pitchFamily="34" charset="0"/>
            </a:endParaRPr>
          </a:p>
          <a:p>
            <a:pPr lvl="0" indent="-228600" algn="ctr">
              <a:lnSpc>
                <a:spcPct val="115000"/>
              </a:lnSpc>
            </a:pPr>
            <a:r>
              <a:rPr lang="en-US" sz="3600" b="1" dirty="0" smtClean="0">
                <a:solidFill>
                  <a:prstClr val="black"/>
                </a:solidFill>
                <a:latin typeface="Arial" panose="020B0604020202020204" pitchFamily="34" charset="0"/>
                <a:ea typeface="Calibri" panose="020F0502020204030204" pitchFamily="34" charset="0"/>
              </a:rPr>
              <a:t>WHERE IS THE BOUNDARY LINE </a:t>
            </a:r>
          </a:p>
          <a:p>
            <a:pPr lvl="0" indent="-228600" algn="ctr">
              <a:lnSpc>
                <a:spcPct val="115000"/>
              </a:lnSpc>
            </a:pPr>
            <a:r>
              <a:rPr lang="en-US" sz="3600" b="1" dirty="0" smtClean="0">
                <a:solidFill>
                  <a:prstClr val="black"/>
                </a:solidFill>
                <a:latin typeface="Arial" panose="020B0604020202020204" pitchFamily="34" charset="0"/>
                <a:ea typeface="Calibri" panose="020F0502020204030204" pitchFamily="34" charset="0"/>
              </a:rPr>
              <a:t>ALONG WATERWAYS?</a:t>
            </a:r>
            <a:endParaRPr lang="en-US" sz="1000" i="1" dirty="0">
              <a:solidFill>
                <a:prstClr val="black"/>
              </a:solidFill>
              <a:latin typeface="Arial" panose="020B0604020202020204" pitchFamily="34" charset="0"/>
              <a:ea typeface="Calibri" panose="020F0502020204030204" pitchFamily="34" charset="0"/>
            </a:endParaRPr>
          </a:p>
          <a:p>
            <a:pPr algn="just">
              <a:lnSpc>
                <a:spcPct val="115000"/>
              </a:lnSpc>
            </a:pPr>
            <a:endParaRPr lang="en-US" dirty="0" smtClean="0">
              <a:latin typeface="Arial" panose="020B0604020202020204" pitchFamily="34" charset="0"/>
              <a:ea typeface="Calibri" panose="020F0502020204030204" pitchFamily="34" charset="0"/>
            </a:endParaRPr>
          </a:p>
          <a:p>
            <a:pPr algn="just">
              <a:lnSpc>
                <a:spcPct val="115000"/>
              </a:lnSpc>
            </a:pPr>
            <a:r>
              <a:rPr lang="en-US" sz="3200" dirty="0" smtClean="0">
                <a:latin typeface="Arial" panose="020B0604020202020204" pitchFamily="34" charset="0"/>
                <a:ea typeface="Calibri" panose="020F0502020204030204" pitchFamily="34" charset="0"/>
              </a:rPr>
              <a:t>In </a:t>
            </a:r>
            <a:r>
              <a:rPr lang="en-US" sz="3200" dirty="0">
                <a:latin typeface="Arial" panose="020B0604020202020204" pitchFamily="34" charset="0"/>
                <a:ea typeface="Calibri" panose="020F0502020204030204" pitchFamily="34" charset="0"/>
              </a:rPr>
              <a:t>Pennsylvania the location of the boundary line along a waterway will either be the thread of the waterway or the low water mark. </a:t>
            </a:r>
            <a:endParaRPr lang="en-US" sz="3200" dirty="0">
              <a:effectLst/>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- 25</a:t>
            </a:r>
            <a:endParaRPr lang="en-US" dirty="0"/>
          </a:p>
        </p:txBody>
      </p:sp>
    </p:spTree>
    <p:extLst>
      <p:ext uri="{BB962C8B-B14F-4D97-AF65-F5344CB8AC3E}">
        <p14:creationId xmlns:p14="http://schemas.microsoft.com/office/powerpoint/2010/main" val="42509717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042" y="156272"/>
            <a:ext cx="11920151" cy="7985263"/>
          </a:xfrm>
          <a:prstGeom prst="rect">
            <a:avLst/>
          </a:prstGeom>
        </p:spPr>
        <p:txBody>
          <a:bodyPr wrap="square">
            <a:spAutoFit/>
          </a:bodyPr>
          <a:lstStyle/>
          <a:p>
            <a:pPr lvl="0" indent="-228600" algn="ctr">
              <a:lnSpc>
                <a:spcPct val="115000"/>
              </a:lnSpc>
            </a:pPr>
            <a:endParaRPr lang="en-US" sz="10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b="1" dirty="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r>
              <a:rPr lang="en-US" sz="3600" b="1" dirty="0" smtClean="0">
                <a:solidFill>
                  <a:prstClr val="black"/>
                </a:solidFill>
                <a:latin typeface="Arial" panose="020B0604020202020204" pitchFamily="34" charset="0"/>
                <a:ea typeface="Calibri" panose="020F0502020204030204" pitchFamily="34" charset="0"/>
              </a:rPr>
              <a:t>WHERE </a:t>
            </a:r>
            <a:r>
              <a:rPr lang="en-US" sz="3600" b="1" dirty="0">
                <a:solidFill>
                  <a:prstClr val="black"/>
                </a:solidFill>
                <a:latin typeface="Arial" panose="020B0604020202020204" pitchFamily="34" charset="0"/>
                <a:ea typeface="Calibri" panose="020F0502020204030204" pitchFamily="34" charset="0"/>
              </a:rPr>
              <a:t>IS THE BOUNDARY LINE ALONG NON-NAVIGABLE WATERWAYS</a:t>
            </a:r>
            <a:r>
              <a:rPr lang="en-US" sz="3600" b="1" dirty="0" smtClean="0">
                <a:solidFill>
                  <a:prstClr val="black"/>
                </a:solidFill>
                <a:latin typeface="Arial" panose="020B0604020202020204" pitchFamily="34" charset="0"/>
                <a:ea typeface="Calibri" panose="020F0502020204030204" pitchFamily="34" charset="0"/>
              </a:rPr>
              <a:t>?</a:t>
            </a:r>
          </a:p>
          <a:p>
            <a:pPr lvl="0" indent="-228600" algn="ctr">
              <a:lnSpc>
                <a:spcPct val="115000"/>
              </a:lnSpc>
            </a:pPr>
            <a:endParaRPr lang="en-US" sz="1000" b="1" i="1" dirty="0">
              <a:solidFill>
                <a:prstClr val="black"/>
              </a:solidFill>
              <a:latin typeface="Arial" panose="020B0604020202020204" pitchFamily="34" charset="0"/>
              <a:ea typeface="Calibri" panose="020F0502020204030204" pitchFamily="34" charset="0"/>
            </a:endParaRPr>
          </a:p>
          <a:p>
            <a:pPr lvl="0" algn="just">
              <a:lnSpc>
                <a:spcPct val="115000"/>
              </a:lnSpc>
            </a:pPr>
            <a:r>
              <a:rPr lang="en-US" sz="2800" dirty="0">
                <a:solidFill>
                  <a:prstClr val="black"/>
                </a:solidFill>
                <a:latin typeface="Arial" panose="020B0604020202020204" pitchFamily="34" charset="0"/>
                <a:ea typeface="Calibri" panose="020F0502020204030204" pitchFamily="34" charset="0"/>
              </a:rPr>
              <a:t>If the waterway is </a:t>
            </a:r>
            <a:r>
              <a:rPr lang="en-US" sz="2800" dirty="0">
                <a:solidFill>
                  <a:srgbClr val="0070C0"/>
                </a:solidFill>
                <a:latin typeface="Arial" panose="020B0604020202020204" pitchFamily="34" charset="0"/>
                <a:ea typeface="Calibri" panose="020F0502020204030204" pitchFamily="34" charset="0"/>
              </a:rPr>
              <a:t>non-navigable</a:t>
            </a:r>
            <a:r>
              <a:rPr lang="en-US" sz="2800" dirty="0">
                <a:solidFill>
                  <a:prstClr val="black"/>
                </a:solidFill>
                <a:latin typeface="Arial" panose="020B0604020202020204" pitchFamily="34" charset="0"/>
                <a:ea typeface="Calibri" panose="020F0502020204030204" pitchFamily="34" charset="0"/>
              </a:rPr>
              <a:t>, then the boundary line of the riparian owners extends to either the </a:t>
            </a:r>
            <a:r>
              <a:rPr lang="en-US" sz="2800" dirty="0">
                <a:solidFill>
                  <a:srgbClr val="0070C0"/>
                </a:solidFill>
                <a:latin typeface="Arial" panose="020B0604020202020204" pitchFamily="34" charset="0"/>
                <a:ea typeface="Calibri" panose="020F0502020204030204" pitchFamily="34" charset="0"/>
              </a:rPr>
              <a:t>center of the waterway in cases of larger waterways</a:t>
            </a:r>
            <a:r>
              <a:rPr lang="en-US" sz="2800" dirty="0">
                <a:solidFill>
                  <a:prstClr val="black"/>
                </a:solidFill>
                <a:latin typeface="Arial" panose="020B0604020202020204" pitchFamily="34" charset="0"/>
                <a:ea typeface="Calibri" panose="020F0502020204030204" pitchFamily="34" charset="0"/>
              </a:rPr>
              <a:t> or to the </a:t>
            </a:r>
            <a:r>
              <a:rPr lang="en-US" sz="2800" dirty="0">
                <a:solidFill>
                  <a:srgbClr val="0070C0"/>
                </a:solidFill>
                <a:latin typeface="Arial" panose="020B0604020202020204" pitchFamily="34" charset="0"/>
                <a:ea typeface="Calibri" panose="020F0502020204030204" pitchFamily="34" charset="0"/>
              </a:rPr>
              <a:t>thalweg of the waterway, which is the deepest channel, in smaller waterways</a:t>
            </a:r>
            <a:r>
              <a:rPr lang="en-US" sz="2800" dirty="0">
                <a:solidFill>
                  <a:prstClr val="black"/>
                </a:solidFill>
                <a:latin typeface="Arial" panose="020B0604020202020204" pitchFamily="34" charset="0"/>
                <a:ea typeface="Calibri" panose="020F0502020204030204" pitchFamily="34" charset="0"/>
              </a:rPr>
              <a:t>. When the riparian boundary lines go to the center, there is always a </a:t>
            </a:r>
            <a:r>
              <a:rPr lang="en-US" sz="2800" dirty="0">
                <a:solidFill>
                  <a:srgbClr val="0070C0"/>
                </a:solidFill>
                <a:latin typeface="Arial" panose="020B0604020202020204" pitchFamily="34" charset="0"/>
                <a:ea typeface="Calibri" panose="020F0502020204030204" pitchFamily="34" charset="0"/>
              </a:rPr>
              <a:t>navigational servitude </a:t>
            </a:r>
            <a:r>
              <a:rPr lang="en-US" sz="2800" dirty="0">
                <a:solidFill>
                  <a:prstClr val="black"/>
                </a:solidFill>
                <a:latin typeface="Arial" panose="020B0604020202020204" pitchFamily="34" charset="0"/>
                <a:ea typeface="Calibri" panose="020F0502020204030204" pitchFamily="34" charset="0"/>
              </a:rPr>
              <a:t>against the riparian owner and in favor of the state, in trust for the public to float boats or rafts through the riparian lands and on the waterway. </a:t>
            </a:r>
            <a:r>
              <a:rPr lang="en-US" sz="2800" dirty="0">
                <a:solidFill>
                  <a:srgbClr val="0070C0"/>
                </a:solidFill>
                <a:latin typeface="Arial" panose="020B0604020202020204" pitchFamily="34" charset="0"/>
                <a:ea typeface="Calibri" panose="020F0502020204030204" pitchFamily="34" charset="0"/>
              </a:rPr>
              <a:t>No one person or entity owns the water and it is treated like the air we breathe.</a:t>
            </a:r>
            <a:endParaRPr lang="en-US" sz="2800" dirty="0">
              <a:solidFill>
                <a:srgbClr val="0070C0"/>
              </a:solidFill>
            </a:endParaRPr>
          </a:p>
          <a:p>
            <a:pPr lvl="0" indent="-228600" algn="ctr">
              <a:lnSpc>
                <a:spcPct val="115000"/>
              </a:lnSpc>
            </a:pPr>
            <a:endParaRPr lang="en-US" sz="2800" b="1" i="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3600" b="1" i="1" dirty="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3600" b="1" i="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i="1" dirty="0">
              <a:solidFill>
                <a:prstClr val="black"/>
              </a:solidFill>
              <a:latin typeface="Arial" panose="020B0604020202020204" pitchFamily="34" charset="0"/>
              <a:ea typeface="Calibri" panose="020F0502020204030204" pitchFamily="34" charset="0"/>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26</a:t>
            </a:r>
          </a:p>
        </p:txBody>
      </p:sp>
    </p:spTree>
    <p:extLst>
      <p:ext uri="{BB962C8B-B14F-4D97-AF65-F5344CB8AC3E}">
        <p14:creationId xmlns:p14="http://schemas.microsoft.com/office/powerpoint/2010/main" val="6181837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98730"/>
          </a:xfrm>
          <a:prstGeom prst="rect">
            <a:avLst/>
          </a:prstGeom>
        </p:spPr>
        <p:txBody>
          <a:bodyPr wrap="square">
            <a:spAutoFit/>
          </a:bodyPr>
          <a:lstStyle/>
          <a:p>
            <a:endParaRPr lang="en-US" sz="1200" dirty="0" smtClean="0">
              <a:latin typeface="Arial" panose="020B0604020202020204" pitchFamily="34" charset="0"/>
              <a:ea typeface="Calibri" panose="020F0502020204030204" pitchFamily="34" charset="0"/>
            </a:endParaRPr>
          </a:p>
          <a:p>
            <a:endParaRPr lang="en-US" sz="1200" dirty="0" smtClean="0">
              <a:latin typeface="Arial" panose="020B0604020202020204" pitchFamily="34" charset="0"/>
              <a:ea typeface="Calibri" panose="020F0502020204030204" pitchFamily="34" charset="0"/>
            </a:endParaRPr>
          </a:p>
          <a:p>
            <a:endParaRPr lang="en-US" sz="1200" dirty="0">
              <a:latin typeface="Arial" panose="020B0604020202020204" pitchFamily="34" charset="0"/>
              <a:ea typeface="Calibri" panose="020F0502020204030204" pitchFamily="34" charset="0"/>
            </a:endParaRPr>
          </a:p>
          <a:p>
            <a:pPr algn="ctr"/>
            <a:endParaRPr lang="en-US" sz="1200" dirty="0">
              <a:latin typeface="Arial" panose="020B0604020202020204" pitchFamily="34" charset="0"/>
              <a:ea typeface="Calibri" panose="020F0502020204030204" pitchFamily="34" charset="0"/>
            </a:endParaRPr>
          </a:p>
          <a:p>
            <a:pPr lvl="0" indent="-228600" algn="ctr">
              <a:lnSpc>
                <a:spcPct val="115000"/>
              </a:lnSpc>
            </a:pPr>
            <a:r>
              <a:rPr lang="en-US" sz="3600" b="1" dirty="0">
                <a:solidFill>
                  <a:prstClr val="black"/>
                </a:solidFill>
                <a:latin typeface="Arial" panose="020B0604020202020204" pitchFamily="34" charset="0"/>
                <a:ea typeface="Calibri" panose="020F0502020204030204" pitchFamily="34" charset="0"/>
              </a:rPr>
              <a:t>WHERE IS THE BOUNDARY LINE </a:t>
            </a:r>
            <a:r>
              <a:rPr lang="en-US" sz="3600" b="1" dirty="0" smtClean="0">
                <a:solidFill>
                  <a:prstClr val="black"/>
                </a:solidFill>
                <a:latin typeface="Arial" panose="020B0604020202020204" pitchFamily="34" charset="0"/>
                <a:ea typeface="Calibri" panose="020F0502020204030204" pitchFamily="34" charset="0"/>
              </a:rPr>
              <a:t>ALONG  NAVIGABLE WATERWAYS?</a:t>
            </a:r>
            <a:endParaRPr lang="en-US" sz="3600" b="1" dirty="0">
              <a:solidFill>
                <a:prstClr val="black"/>
              </a:solidFill>
              <a:latin typeface="Arial" panose="020B0604020202020204" pitchFamily="34" charset="0"/>
              <a:ea typeface="Calibri" panose="020F0502020204030204" pitchFamily="34" charset="0"/>
            </a:endParaRPr>
          </a:p>
          <a:p>
            <a:endParaRPr lang="en-US" sz="1200" dirty="0">
              <a:latin typeface="Arial" panose="020B0604020202020204" pitchFamily="34" charset="0"/>
              <a:ea typeface="Calibri" panose="020F0502020204030204" pitchFamily="34" charset="0"/>
            </a:endParaRPr>
          </a:p>
          <a:p>
            <a:r>
              <a:rPr lang="en-US" sz="2800" dirty="0" smtClean="0">
                <a:solidFill>
                  <a:srgbClr val="0070C0"/>
                </a:solidFill>
                <a:latin typeface="Arial" panose="020B0604020202020204" pitchFamily="34" charset="0"/>
                <a:ea typeface="Calibri" panose="020F0502020204030204" pitchFamily="34" charset="0"/>
              </a:rPr>
              <a:t>The </a:t>
            </a:r>
            <a:r>
              <a:rPr lang="en-US" sz="2800" dirty="0">
                <a:solidFill>
                  <a:srgbClr val="0070C0"/>
                </a:solidFill>
                <a:latin typeface="Arial" panose="020B0604020202020204" pitchFamily="34" charset="0"/>
                <a:ea typeface="Calibri" panose="020F0502020204030204" pitchFamily="34" charset="0"/>
              </a:rPr>
              <a:t>riparian boundary line along a </a:t>
            </a:r>
            <a:r>
              <a:rPr lang="en-US" sz="2800" dirty="0" smtClean="0">
                <a:solidFill>
                  <a:srgbClr val="0070C0"/>
                </a:solidFill>
                <a:latin typeface="Arial" panose="020B0604020202020204" pitchFamily="34" charset="0"/>
                <a:ea typeface="Calibri" panose="020F0502020204030204" pitchFamily="34" charset="0"/>
              </a:rPr>
              <a:t>“navigable waterway” </a:t>
            </a:r>
            <a:r>
              <a:rPr lang="en-US" sz="2800" dirty="0">
                <a:solidFill>
                  <a:srgbClr val="0070C0"/>
                </a:solidFill>
                <a:latin typeface="Arial" panose="020B0604020202020204" pitchFamily="34" charset="0"/>
                <a:ea typeface="Calibri" panose="020F0502020204030204" pitchFamily="34" charset="0"/>
              </a:rPr>
              <a:t>extends to the low water </a:t>
            </a:r>
            <a:r>
              <a:rPr lang="en-US" sz="2800" dirty="0" smtClean="0">
                <a:solidFill>
                  <a:srgbClr val="0070C0"/>
                </a:solidFill>
                <a:latin typeface="Arial" panose="020B0604020202020204" pitchFamily="34" charset="0"/>
                <a:ea typeface="Calibri" panose="020F0502020204030204" pitchFamily="34" charset="0"/>
              </a:rPr>
              <a:t>mark</a:t>
            </a:r>
            <a:r>
              <a:rPr lang="en-US" sz="2800" dirty="0" smtClean="0">
                <a:latin typeface="Arial" panose="020B0604020202020204" pitchFamily="34" charset="0"/>
                <a:ea typeface="Calibri" panose="020F0502020204030204" pitchFamily="34" charset="0"/>
              </a:rPr>
              <a:t>. The </a:t>
            </a:r>
            <a:r>
              <a:rPr lang="en-US" sz="2800" dirty="0" smtClean="0">
                <a:solidFill>
                  <a:srgbClr val="0070C0"/>
                </a:solidFill>
                <a:latin typeface="Arial" panose="020B0604020202020204" pitchFamily="34" charset="0"/>
                <a:ea typeface="Calibri" panose="020F0502020204030204" pitchFamily="34" charset="0"/>
              </a:rPr>
              <a:t>riparian owner has conditional title to the low water mark </a:t>
            </a:r>
            <a:r>
              <a:rPr lang="en-US" sz="2800" dirty="0" smtClean="0">
                <a:latin typeface="Arial" panose="020B0604020202020204" pitchFamily="34" charset="0"/>
                <a:ea typeface="Calibri" panose="020F0502020204030204" pitchFamily="34" charset="0"/>
              </a:rPr>
              <a:t>and </a:t>
            </a:r>
            <a:r>
              <a:rPr lang="en-US" sz="2800" dirty="0" smtClean="0">
                <a:solidFill>
                  <a:srgbClr val="0070C0"/>
                </a:solidFill>
                <a:latin typeface="Arial" panose="020B0604020202020204" pitchFamily="34" charset="0"/>
                <a:ea typeface="Calibri" panose="020F0502020204030204" pitchFamily="34" charset="0"/>
              </a:rPr>
              <a:t>absolute title to the high water mark</a:t>
            </a:r>
            <a:r>
              <a:rPr lang="en-US" sz="2800" dirty="0" smtClean="0">
                <a:latin typeface="Arial" panose="020B0604020202020204" pitchFamily="34" charset="0"/>
                <a:ea typeface="Calibri" panose="020F0502020204030204" pitchFamily="34" charset="0"/>
              </a:rPr>
              <a:t>. There exist </a:t>
            </a:r>
            <a:r>
              <a:rPr lang="en-US" sz="2800" dirty="0" smtClean="0">
                <a:solidFill>
                  <a:srgbClr val="0070C0"/>
                </a:solidFill>
                <a:latin typeface="Arial" panose="020B0604020202020204" pitchFamily="34" charset="0"/>
                <a:ea typeface="Calibri" panose="020F0502020204030204" pitchFamily="34" charset="0"/>
              </a:rPr>
              <a:t>a </a:t>
            </a:r>
            <a:r>
              <a:rPr lang="en-US" sz="2800" dirty="0">
                <a:solidFill>
                  <a:srgbClr val="0070C0"/>
                </a:solidFill>
                <a:latin typeface="Arial" panose="020B0604020202020204" pitchFamily="34" charset="0"/>
                <a:ea typeface="Calibri" panose="020F0502020204030204" pitchFamily="34" charset="0"/>
              </a:rPr>
              <a:t>navigable servitude between the low water mark and the high water mark in favor of the state</a:t>
            </a:r>
            <a:r>
              <a:rPr lang="en-US" sz="2800" dirty="0">
                <a:latin typeface="Arial" panose="020B0604020202020204" pitchFamily="34" charset="0"/>
                <a:ea typeface="Calibri" panose="020F0502020204030204" pitchFamily="34" charset="0"/>
              </a:rPr>
              <a:t> </a:t>
            </a:r>
            <a:r>
              <a:rPr lang="en-US" sz="2800" dirty="0" smtClean="0">
                <a:latin typeface="Arial" panose="020B0604020202020204" pitchFamily="34" charset="0"/>
                <a:ea typeface="Calibri" panose="020F0502020204030204" pitchFamily="34" charset="0"/>
              </a:rPr>
              <a:t>held in </a:t>
            </a:r>
            <a:r>
              <a:rPr lang="en-US" sz="2800" dirty="0">
                <a:latin typeface="Arial" panose="020B0604020202020204" pitchFamily="34" charset="0"/>
                <a:ea typeface="Calibri" panose="020F0502020204030204" pitchFamily="34" charset="0"/>
              </a:rPr>
              <a:t>trust for </a:t>
            </a:r>
            <a:r>
              <a:rPr lang="en-US" sz="2800" dirty="0" smtClean="0">
                <a:latin typeface="Arial" panose="020B0604020202020204" pitchFamily="34" charset="0"/>
                <a:ea typeface="Calibri" panose="020F0502020204030204" pitchFamily="34" charset="0"/>
              </a:rPr>
              <a:t>public </a:t>
            </a:r>
            <a:r>
              <a:rPr lang="en-US" sz="2800" dirty="0">
                <a:latin typeface="Arial" panose="020B0604020202020204" pitchFamily="34" charset="0"/>
                <a:ea typeface="Calibri" panose="020F0502020204030204" pitchFamily="34" charset="0"/>
              </a:rPr>
              <a:t>use. Regardless of waterway classification, </a:t>
            </a:r>
            <a:r>
              <a:rPr lang="en-US" sz="2800" dirty="0">
                <a:solidFill>
                  <a:srgbClr val="0070C0"/>
                </a:solidFill>
                <a:latin typeface="Arial" panose="020B0604020202020204" pitchFamily="34" charset="0"/>
                <a:ea typeface="Calibri" panose="020F0502020204030204" pitchFamily="34" charset="0"/>
              </a:rPr>
              <a:t>the navigational servitude exist in both navigable and non-navigable waterways</a:t>
            </a:r>
            <a:r>
              <a:rPr lang="en-US" sz="2800" dirty="0" smtClean="0">
                <a:latin typeface="Arial" panose="020B0604020202020204" pitchFamily="34" charset="0"/>
                <a:ea typeface="Calibri" panose="020F0502020204030204" pitchFamily="34" charset="0"/>
              </a:rPr>
              <a:t>. </a:t>
            </a:r>
            <a:r>
              <a:rPr lang="en-US" sz="2400" dirty="0" smtClean="0">
                <a:solidFill>
                  <a:srgbClr val="FF0000"/>
                </a:solidFill>
                <a:latin typeface="Arial" panose="020B0604020202020204" pitchFamily="34" charset="0"/>
                <a:ea typeface="Calibri" panose="020F0502020204030204" pitchFamily="34" charset="0"/>
              </a:rPr>
              <a:t>I did question the State’s claim about a navigational servitude existing on a non-navigable waterway. I guess they got tired of dealing with me, because they dropped communications. Case study shows; whoever owns the bed of the waterway, controls activities on the waterway. </a:t>
            </a:r>
            <a:endParaRPr lang="en-US" sz="2400" dirty="0">
              <a:solidFill>
                <a:srgbClr val="FF0000"/>
              </a:solidFill>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- 27</a:t>
            </a:r>
            <a:endParaRPr lang="en-US" dirty="0"/>
          </a:p>
        </p:txBody>
      </p:sp>
    </p:spTree>
    <p:extLst>
      <p:ext uri="{BB962C8B-B14F-4D97-AF65-F5344CB8AC3E}">
        <p14:creationId xmlns:p14="http://schemas.microsoft.com/office/powerpoint/2010/main" val="306335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421" y="125458"/>
            <a:ext cx="11788346" cy="6607450"/>
          </a:xfrm>
          <a:prstGeom prst="rect">
            <a:avLst/>
          </a:prstGeom>
        </p:spPr>
        <p:txBody>
          <a:bodyPr wrap="square">
            <a:spAutoFit/>
          </a:bodyPr>
          <a:lstStyle/>
          <a:p>
            <a:pPr lvl="0" indent="-228600" algn="ctr">
              <a:lnSpc>
                <a:spcPct val="115000"/>
              </a:lnSpc>
            </a:pPr>
            <a:endParaRPr lang="en-US" sz="10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b="1" dirty="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r>
              <a:rPr lang="en-US" sz="3600" b="1" dirty="0" smtClean="0">
                <a:solidFill>
                  <a:prstClr val="black"/>
                </a:solidFill>
                <a:latin typeface="Arial" panose="020B0604020202020204" pitchFamily="34" charset="0"/>
                <a:ea typeface="Calibri" panose="020F0502020204030204" pitchFamily="34" charset="0"/>
              </a:rPr>
              <a:t>HOW </a:t>
            </a:r>
            <a:r>
              <a:rPr lang="en-US" sz="3600" b="1" dirty="0">
                <a:solidFill>
                  <a:prstClr val="black"/>
                </a:solidFill>
                <a:latin typeface="Arial" panose="020B0604020202020204" pitchFamily="34" charset="0"/>
                <a:ea typeface="Calibri" panose="020F0502020204030204" pitchFamily="34" charset="0"/>
              </a:rPr>
              <a:t>TO IDENTIFY THE HIGH WATER MARK </a:t>
            </a:r>
            <a:endParaRPr lang="en-US" sz="36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b="1" dirty="0">
              <a:solidFill>
                <a:prstClr val="black"/>
              </a:solidFill>
              <a:latin typeface="Arial" panose="020B0604020202020204" pitchFamily="34" charset="0"/>
              <a:ea typeface="Times New Roman" panose="02020603050405020304" pitchFamily="18" charset="0"/>
            </a:endParaRPr>
          </a:p>
          <a:p>
            <a:pPr lvl="0" indent="-228600" algn="ctr">
              <a:lnSpc>
                <a:spcPct val="115000"/>
              </a:lnSpc>
            </a:pPr>
            <a:r>
              <a:rPr lang="en-US" sz="2400" dirty="0" smtClean="0">
                <a:latin typeface="Arial" panose="020B0604020202020204" pitchFamily="34" charset="0"/>
                <a:ea typeface="Times New Roman" panose="02020603050405020304" pitchFamily="18" charset="0"/>
              </a:rPr>
              <a:t>Field </a:t>
            </a:r>
            <a:r>
              <a:rPr lang="en-US" sz="2400" dirty="0">
                <a:latin typeface="Arial" panose="020B0604020202020204" pitchFamily="34" charset="0"/>
                <a:ea typeface="Times New Roman" panose="02020603050405020304" pitchFamily="18" charset="0"/>
              </a:rPr>
              <a:t>Indicators are used to determine Ordinary High Water Mark (OHWM), which is required for establishing the lateral extents of U.S. Army Corps of Engineers (Corps) jurisdiction in </a:t>
            </a:r>
            <a:r>
              <a:rPr lang="en-US" sz="2400" b="1" u="sng" dirty="0">
                <a:solidFill>
                  <a:srgbClr val="0070C0"/>
                </a:solidFill>
                <a:latin typeface="Arial" panose="020B0604020202020204" pitchFamily="34" charset="0"/>
                <a:ea typeface="Times New Roman" panose="02020603050405020304" pitchFamily="18" charset="0"/>
              </a:rPr>
              <a:t>non-tidal </a:t>
            </a:r>
            <a:r>
              <a:rPr lang="en-US" sz="2400" b="1" u="sng" dirty="0" smtClean="0">
                <a:solidFill>
                  <a:srgbClr val="0070C0"/>
                </a:solidFill>
                <a:latin typeface="Arial" panose="020B0604020202020204" pitchFamily="34" charset="0"/>
                <a:ea typeface="Times New Roman" panose="02020603050405020304" pitchFamily="18" charset="0"/>
              </a:rPr>
              <a:t>streams.</a:t>
            </a:r>
            <a:endParaRPr lang="en-US" sz="2400" b="1" u="sng" dirty="0">
              <a:solidFill>
                <a:srgbClr val="0070C0"/>
              </a:solidFill>
              <a:latin typeface="Times New Roman" panose="02020603050405020304" pitchFamily="18" charset="0"/>
              <a:ea typeface="Times New Roman" panose="02020603050405020304" pitchFamily="18" charset="0"/>
            </a:endParaRPr>
          </a:p>
          <a:p>
            <a:pPr algn="just">
              <a:spcAft>
                <a:spcPts val="1125"/>
              </a:spcAft>
            </a:pPr>
            <a:r>
              <a:rPr lang="en-US" sz="2400" dirty="0">
                <a:latin typeface="Arial" panose="020B0604020202020204" pitchFamily="34" charset="0"/>
                <a:ea typeface="Times New Roman" panose="02020603050405020304" pitchFamily="18" charset="0"/>
              </a:rPr>
              <a:t>Ordinary High Water Mark (OHWM) Corps regulations for the Clean Water Act identify the </a:t>
            </a:r>
            <a:r>
              <a:rPr lang="en-US" sz="2400" b="1" dirty="0">
                <a:solidFill>
                  <a:srgbClr val="0070C0"/>
                </a:solidFill>
                <a:latin typeface="Arial" panose="020B0604020202020204" pitchFamily="34" charset="0"/>
                <a:ea typeface="Times New Roman" panose="02020603050405020304" pitchFamily="18" charset="0"/>
              </a:rPr>
              <a:t>lateral extents of non-tidal streams at 33 CFR 328.3(e), </a:t>
            </a:r>
            <a:r>
              <a:rPr lang="en-US" sz="2400" dirty="0">
                <a:latin typeface="Arial" panose="020B0604020202020204" pitchFamily="34" charset="0"/>
                <a:ea typeface="Times New Roman" panose="02020603050405020304" pitchFamily="18" charset="0"/>
              </a:rPr>
              <a:t>which states: </a:t>
            </a:r>
            <a:endParaRPr lang="en-US" sz="2400" dirty="0">
              <a:latin typeface="Times New Roman" panose="02020603050405020304" pitchFamily="18" charset="0"/>
              <a:ea typeface="Times New Roman" panose="02020603050405020304" pitchFamily="18" charset="0"/>
            </a:endParaRPr>
          </a:p>
          <a:p>
            <a:pPr marL="365760" marR="365760" algn="just">
              <a:spcBef>
                <a:spcPts val="0"/>
              </a:spcBef>
              <a:spcAft>
                <a:spcPts val="1125"/>
              </a:spcAft>
            </a:pPr>
            <a:r>
              <a:rPr lang="en-US" sz="2800" b="1" i="1" dirty="0">
                <a:latin typeface="Arial" panose="020B0604020202020204" pitchFamily="34" charset="0"/>
                <a:ea typeface="Times New Roman" panose="02020603050405020304" pitchFamily="18" charset="0"/>
              </a:rPr>
              <a:t>“The term ordinary high water mark means that line on the shore established by the fluctuations of water and indicated by </a:t>
            </a:r>
            <a:r>
              <a:rPr lang="en-US" sz="2800" b="1" i="1" dirty="0">
                <a:solidFill>
                  <a:srgbClr val="C00000"/>
                </a:solidFill>
                <a:latin typeface="Arial" panose="020B0604020202020204" pitchFamily="34" charset="0"/>
                <a:ea typeface="Times New Roman" panose="02020603050405020304" pitchFamily="18" charset="0"/>
              </a:rPr>
              <a:t>physical characteristics </a:t>
            </a:r>
            <a:r>
              <a:rPr lang="en-US" sz="2800" b="1" i="1" dirty="0">
                <a:latin typeface="Arial" panose="020B0604020202020204" pitchFamily="34" charset="0"/>
                <a:ea typeface="Times New Roman" panose="02020603050405020304" pitchFamily="18" charset="0"/>
              </a:rPr>
              <a:t>such as a </a:t>
            </a:r>
            <a:r>
              <a:rPr lang="en-US" sz="2800" b="1" i="1" dirty="0" smtClean="0">
                <a:solidFill>
                  <a:srgbClr val="0070C0"/>
                </a:solidFill>
                <a:latin typeface="Arial" panose="020B0604020202020204" pitchFamily="34" charset="0"/>
                <a:ea typeface="Times New Roman" panose="02020603050405020304" pitchFamily="18" charset="0"/>
              </a:rPr>
              <a:t>clear </a:t>
            </a:r>
            <a:r>
              <a:rPr lang="en-US" sz="2800" b="1" i="1" dirty="0">
                <a:solidFill>
                  <a:srgbClr val="0070C0"/>
                </a:solidFill>
                <a:latin typeface="Arial" panose="020B0604020202020204" pitchFamily="34" charset="0"/>
                <a:ea typeface="Times New Roman" panose="02020603050405020304" pitchFamily="18" charset="0"/>
              </a:rPr>
              <a:t>natural line impressed on the bank</a:t>
            </a:r>
            <a:r>
              <a:rPr lang="en-US" sz="2800" b="1" i="1" dirty="0">
                <a:latin typeface="Arial" panose="020B0604020202020204" pitchFamily="34" charset="0"/>
                <a:ea typeface="Times New Roman" panose="02020603050405020304" pitchFamily="18" charset="0"/>
              </a:rPr>
              <a:t>, </a:t>
            </a:r>
            <a:r>
              <a:rPr lang="en-US" sz="2800" b="1" i="1" dirty="0">
                <a:solidFill>
                  <a:srgbClr val="0070C0"/>
                </a:solidFill>
                <a:latin typeface="Arial" panose="020B0604020202020204" pitchFamily="34" charset="0"/>
                <a:ea typeface="Times New Roman" panose="02020603050405020304" pitchFamily="18" charset="0"/>
              </a:rPr>
              <a:t>shelving</a:t>
            </a:r>
            <a:r>
              <a:rPr lang="en-US" sz="2800" b="1" i="1" dirty="0">
                <a:latin typeface="Arial" panose="020B0604020202020204" pitchFamily="34" charset="0"/>
                <a:ea typeface="Times New Roman" panose="02020603050405020304" pitchFamily="18" charset="0"/>
              </a:rPr>
              <a:t>, </a:t>
            </a:r>
            <a:r>
              <a:rPr lang="en-US" sz="2800" b="1" i="1" dirty="0">
                <a:solidFill>
                  <a:srgbClr val="0070C0"/>
                </a:solidFill>
                <a:latin typeface="Arial" panose="020B0604020202020204" pitchFamily="34" charset="0"/>
                <a:ea typeface="Times New Roman" panose="02020603050405020304" pitchFamily="18" charset="0"/>
              </a:rPr>
              <a:t>changes in the character of soil</a:t>
            </a:r>
            <a:r>
              <a:rPr lang="en-US" sz="2800" b="1" i="1" dirty="0">
                <a:latin typeface="Arial" panose="020B0604020202020204" pitchFamily="34" charset="0"/>
                <a:ea typeface="Times New Roman" panose="02020603050405020304" pitchFamily="18" charset="0"/>
              </a:rPr>
              <a:t>, </a:t>
            </a:r>
            <a:r>
              <a:rPr lang="en-US" sz="2800" b="1" i="1" dirty="0">
                <a:solidFill>
                  <a:srgbClr val="0070C0"/>
                </a:solidFill>
                <a:latin typeface="Arial" panose="020B0604020202020204" pitchFamily="34" charset="0"/>
                <a:ea typeface="Times New Roman" panose="02020603050405020304" pitchFamily="18" charset="0"/>
              </a:rPr>
              <a:t>destruction of terrestrial vegetation</a:t>
            </a:r>
            <a:r>
              <a:rPr lang="en-US" sz="2800" b="1" i="1" dirty="0">
                <a:latin typeface="Arial" panose="020B0604020202020204" pitchFamily="34" charset="0"/>
                <a:ea typeface="Times New Roman" panose="02020603050405020304" pitchFamily="18" charset="0"/>
              </a:rPr>
              <a:t>, </a:t>
            </a:r>
            <a:r>
              <a:rPr lang="en-US" sz="2800" b="1" i="1" dirty="0">
                <a:solidFill>
                  <a:srgbClr val="0070C0"/>
                </a:solidFill>
                <a:latin typeface="Arial" panose="020B0604020202020204" pitchFamily="34" charset="0"/>
                <a:ea typeface="Times New Roman" panose="02020603050405020304" pitchFamily="18" charset="0"/>
              </a:rPr>
              <a:t>the presence of litter and debris</a:t>
            </a:r>
            <a:r>
              <a:rPr lang="en-US" sz="2800" b="1" i="1" dirty="0">
                <a:latin typeface="Arial" panose="020B0604020202020204" pitchFamily="34" charset="0"/>
                <a:ea typeface="Times New Roman" panose="02020603050405020304" pitchFamily="18" charset="0"/>
              </a:rPr>
              <a:t>, </a:t>
            </a:r>
            <a:r>
              <a:rPr lang="en-US" sz="2800" b="1" i="1" dirty="0">
                <a:solidFill>
                  <a:srgbClr val="0070C0"/>
                </a:solidFill>
                <a:latin typeface="Arial" panose="020B0604020202020204" pitchFamily="34" charset="0"/>
                <a:ea typeface="Times New Roman" panose="02020603050405020304" pitchFamily="18" charset="0"/>
              </a:rPr>
              <a:t>or other appropriate means that consider the characteristics of the surrounding areas</a:t>
            </a:r>
            <a:r>
              <a:rPr lang="en-US" sz="2800" b="1" i="1" dirty="0">
                <a:latin typeface="Arial" panose="020B060402020202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- 28</a:t>
            </a:r>
            <a:endParaRPr lang="en-US" dirty="0"/>
          </a:p>
        </p:txBody>
      </p:sp>
    </p:spTree>
    <p:extLst>
      <p:ext uri="{BB962C8B-B14F-4D97-AF65-F5344CB8AC3E}">
        <p14:creationId xmlns:p14="http://schemas.microsoft.com/office/powerpoint/2010/main" val="42358797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853" y="481350"/>
            <a:ext cx="11994292" cy="1312347"/>
          </a:xfrm>
          <a:prstGeom prst="rect">
            <a:avLst/>
          </a:prstGeom>
        </p:spPr>
        <p:txBody>
          <a:bodyPr wrap="square">
            <a:spAutoFit/>
          </a:bodyPr>
          <a:lstStyle/>
          <a:p>
            <a:pPr lvl="0" indent="-228600" algn="ctr">
              <a:lnSpc>
                <a:spcPct val="115000"/>
              </a:lnSpc>
            </a:pPr>
            <a:r>
              <a:rPr lang="en-US" sz="3600" b="1" dirty="0" smtClean="0">
                <a:solidFill>
                  <a:prstClr val="black"/>
                </a:solidFill>
                <a:latin typeface="Arial" panose="020B0604020202020204" pitchFamily="34" charset="0"/>
                <a:ea typeface="Calibri" panose="020F0502020204030204" pitchFamily="34" charset="0"/>
              </a:rPr>
              <a:t>HOW TO IDENTIFY THE HIGH WATER MARK AND THE LOW WATER MARK</a:t>
            </a:r>
            <a:endParaRPr lang="en-US" sz="3600" b="1" dirty="0">
              <a:solidFill>
                <a:prstClr val="black"/>
              </a:solidFill>
              <a:latin typeface="Arial" panose="020B0604020202020204" pitchFamily="34" charset="0"/>
              <a:ea typeface="Calibri" panose="020F0502020204030204" pitchFamily="34" charset="0"/>
            </a:endParaRPr>
          </a:p>
        </p:txBody>
      </p:sp>
      <p:sp>
        <p:nvSpPr>
          <p:cNvPr id="3" name="Rectangle 2"/>
          <p:cNvSpPr/>
          <p:nvPr/>
        </p:nvSpPr>
        <p:spPr>
          <a:xfrm>
            <a:off x="263611" y="1793697"/>
            <a:ext cx="11928389" cy="4768485"/>
          </a:xfrm>
          <a:prstGeom prst="rect">
            <a:avLst/>
          </a:prstGeom>
        </p:spPr>
        <p:txBody>
          <a:bodyPr wrap="square">
            <a:spAutoFit/>
          </a:bodyPr>
          <a:lstStyle/>
          <a:p>
            <a:pPr algn="just">
              <a:spcAft>
                <a:spcPts val="1125"/>
              </a:spcAft>
            </a:pPr>
            <a:r>
              <a:rPr lang="en-US" sz="2800" dirty="0">
                <a:latin typeface="Arial" panose="020B0604020202020204" pitchFamily="34" charset="0"/>
                <a:ea typeface="Times New Roman" panose="02020603050405020304" pitchFamily="18" charset="0"/>
              </a:rPr>
              <a:t>The following </a:t>
            </a:r>
            <a:r>
              <a:rPr lang="en-US" sz="2800" b="1" u="sng" dirty="0">
                <a:solidFill>
                  <a:srgbClr val="0070C0"/>
                </a:solidFill>
                <a:latin typeface="Arial" panose="020B0604020202020204" pitchFamily="34" charset="0"/>
                <a:ea typeface="Times New Roman" panose="02020603050405020304" pitchFamily="18" charset="0"/>
              </a:rPr>
              <a:t>physical characteristics should be </a:t>
            </a:r>
            <a:r>
              <a:rPr lang="en-US" sz="2800" b="1" u="sng" dirty="0" smtClean="0">
                <a:solidFill>
                  <a:srgbClr val="0070C0"/>
                </a:solidFill>
                <a:latin typeface="Arial" panose="020B0604020202020204" pitchFamily="34" charset="0"/>
                <a:ea typeface="Times New Roman" panose="02020603050405020304" pitchFamily="18" charset="0"/>
              </a:rPr>
              <a:t>considered</a:t>
            </a:r>
            <a:r>
              <a:rPr lang="en-US" sz="2800" dirty="0">
                <a:latin typeface="Arial" panose="020B0604020202020204" pitchFamily="34" charset="0"/>
                <a:ea typeface="Times New Roman" panose="02020603050405020304" pitchFamily="18" charset="0"/>
              </a:rPr>
              <a:t> </a:t>
            </a:r>
            <a:r>
              <a:rPr lang="en-US" sz="2800" dirty="0" smtClean="0">
                <a:latin typeface="Arial" panose="020B0604020202020204" pitchFamily="34" charset="0"/>
                <a:ea typeface="Times New Roman" panose="02020603050405020304" pitchFamily="18" charset="0"/>
              </a:rPr>
              <a:t>when </a:t>
            </a:r>
            <a:r>
              <a:rPr lang="en-US" sz="2800" dirty="0">
                <a:latin typeface="Arial" panose="020B0604020202020204" pitchFamily="34" charset="0"/>
                <a:ea typeface="Times New Roman" panose="02020603050405020304" pitchFamily="18" charset="0"/>
              </a:rPr>
              <a:t>making an OHWM determination: </a:t>
            </a:r>
            <a:endParaRPr lang="en-US" sz="2800" dirty="0">
              <a:latin typeface="Times New Roman" panose="02020603050405020304" pitchFamily="18" charset="0"/>
              <a:ea typeface="Times New Roman" panose="02020603050405020304" pitchFamily="18" charset="0"/>
            </a:endParaRPr>
          </a:p>
          <a:p>
            <a:pPr algn="just">
              <a:spcAft>
                <a:spcPts val="1125"/>
              </a:spcAft>
            </a:pPr>
            <a:r>
              <a:rPr lang="en-US" sz="2400" b="1" i="1" u="sng" dirty="0">
                <a:solidFill>
                  <a:srgbClr val="0070C0"/>
                </a:solidFill>
                <a:latin typeface="Arial" panose="020B0604020202020204" pitchFamily="34" charset="0"/>
                <a:ea typeface="Times New Roman" panose="02020603050405020304" pitchFamily="18" charset="0"/>
              </a:rPr>
              <a:t>Scour, sediment sorting, deposition, water staining, shelving, changes in the character of soil, destruction of terrestrial vegetation, natural line impressed on the bank, presence of litter and debris, multiple observed flow events, wracking, bed and banks, vegetation matted down, bent, or absent, leaf litter disturbed or washed away, change in plant community. </a:t>
            </a:r>
            <a:endParaRPr lang="en-US" sz="2400" b="1" i="1" u="sng" dirty="0" smtClean="0">
              <a:solidFill>
                <a:srgbClr val="0070C0"/>
              </a:solidFill>
              <a:latin typeface="Arial" panose="020B0604020202020204" pitchFamily="34" charset="0"/>
              <a:ea typeface="Times New Roman" panose="02020603050405020304" pitchFamily="18" charset="0"/>
            </a:endParaRPr>
          </a:p>
          <a:p>
            <a:pPr algn="just">
              <a:lnSpc>
                <a:spcPct val="115000"/>
              </a:lnSpc>
              <a:spcAft>
                <a:spcPts val="1000"/>
              </a:spcAft>
            </a:pPr>
            <a:r>
              <a:rPr lang="en-US" sz="2400" i="1" dirty="0">
                <a:latin typeface="Arial" panose="020B0604020202020204" pitchFamily="34" charset="0"/>
                <a:ea typeface="Times New Roman" panose="02020603050405020304" pitchFamily="18" charset="0"/>
              </a:rPr>
              <a:t>In Pennsylvania,</a:t>
            </a:r>
            <a:r>
              <a:rPr lang="en-US" sz="2400" dirty="0">
                <a:latin typeface="Arial" panose="020B0604020202020204" pitchFamily="34" charset="0"/>
                <a:ea typeface="Times New Roman" panose="02020603050405020304" pitchFamily="18" charset="0"/>
              </a:rPr>
              <a:t> </a:t>
            </a:r>
            <a:r>
              <a:rPr lang="en-US" sz="2400" i="1" dirty="0">
                <a:solidFill>
                  <a:srgbClr val="464646"/>
                </a:solidFill>
                <a:latin typeface="Arial" panose="020B0604020202020204" pitchFamily="34" charset="0"/>
                <a:ea typeface="Times New Roman" panose="02020603050405020304" pitchFamily="18" charset="0"/>
              </a:rPr>
              <a:t>the courts have defined the </a:t>
            </a:r>
            <a:r>
              <a:rPr lang="en-US" sz="2400" b="1" i="1" dirty="0">
                <a:solidFill>
                  <a:srgbClr val="464646"/>
                </a:solidFill>
                <a:latin typeface="Arial" panose="020B0604020202020204" pitchFamily="34" charset="0"/>
                <a:ea typeface="Times New Roman" panose="02020603050405020304" pitchFamily="18" charset="0"/>
              </a:rPr>
              <a:t>low water mark</a:t>
            </a:r>
            <a:r>
              <a:rPr lang="en-US" sz="2400" i="1" dirty="0">
                <a:solidFill>
                  <a:srgbClr val="464646"/>
                </a:solidFill>
                <a:latin typeface="Arial" panose="020B0604020202020204" pitchFamily="34" charset="0"/>
                <a:ea typeface="Times New Roman" panose="02020603050405020304" pitchFamily="18" charset="0"/>
              </a:rPr>
              <a:t> in this context as the height of water at ordinary stages of low water unaffected by drought and unchanged by artificial means. </a:t>
            </a:r>
            <a:r>
              <a:rPr lang="en-US" sz="1600" i="1" dirty="0">
                <a:solidFill>
                  <a:srgbClr val="464646"/>
                </a:solidFill>
                <a:latin typeface="Arial" panose="020B0604020202020204" pitchFamily="34" charset="0"/>
                <a:ea typeface="Times New Roman" panose="02020603050405020304" pitchFamily="18" charset="0"/>
              </a:rPr>
              <a:t> (See:</a:t>
            </a:r>
            <a:r>
              <a:rPr lang="en-US" sz="1600" i="1" dirty="0">
                <a:latin typeface="Arial" panose="020B0604020202020204" pitchFamily="34" charset="0"/>
                <a:ea typeface="Times New Roman" panose="02020603050405020304" pitchFamily="18" charset="0"/>
              </a:rPr>
              <a:t> </a:t>
            </a:r>
            <a:r>
              <a:rPr lang="en-US" sz="1600" i="1" u="sng" dirty="0">
                <a:solidFill>
                  <a:srgbClr val="0000FF"/>
                </a:solidFill>
                <a:latin typeface="Arial" panose="020B0604020202020204" pitchFamily="34" charset="0"/>
                <a:ea typeface="Times New Roman" panose="02020603050405020304" pitchFamily="18" charset="0"/>
                <a:hlinkClick r:id="rId2"/>
              </a:rPr>
              <a:t>https://www.fishandboat.com/LearningCenter/FAQs/Pages/PublicAccess.aspx</a:t>
            </a:r>
            <a:r>
              <a:rPr lang="en-US" sz="1600" i="1" dirty="0">
                <a:solidFill>
                  <a:srgbClr val="464646"/>
                </a:solidFill>
                <a:latin typeface="Arial" panose="020B0604020202020204" pitchFamily="34" charset="0"/>
                <a:ea typeface="Times New Roman" panose="02020603050405020304" pitchFamily="18" charset="0"/>
              </a:rPr>
              <a:t> </a:t>
            </a:r>
            <a:r>
              <a:rPr lang="en-US" sz="1600" i="1" dirty="0" smtClean="0">
                <a:solidFill>
                  <a:srgbClr val="464646"/>
                </a:solidFill>
                <a:latin typeface="Arial" panose="020B0604020202020204" pitchFamily="34" charset="0"/>
                <a:ea typeface="Times New Roman" panose="02020603050405020304" pitchFamily="18" charset="0"/>
              </a:rPr>
              <a:t>) </a:t>
            </a:r>
          </a:p>
          <a:p>
            <a:pPr algn="just">
              <a:lnSpc>
                <a:spcPct val="115000"/>
              </a:lnSpc>
              <a:spcAft>
                <a:spcPts val="1000"/>
              </a:spcAft>
            </a:pPr>
            <a:r>
              <a:rPr lang="en-US" sz="1600" i="1" dirty="0" smtClean="0">
                <a:solidFill>
                  <a:srgbClr val="464646"/>
                </a:solidFill>
                <a:latin typeface="Arial" panose="020B0604020202020204" pitchFamily="34" charset="0"/>
                <a:ea typeface="Times New Roman" panose="02020603050405020304" pitchFamily="18" charset="0"/>
              </a:rPr>
              <a:t>(Slide edited 1/26/2023, to include definition of low water mark)</a:t>
            </a:r>
            <a:endParaRPr lang="en-US" sz="2400" dirty="0">
              <a:solidFill>
                <a:srgbClr val="0070C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5482280" y="170653"/>
            <a:ext cx="1227438" cy="324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- 29</a:t>
            </a:r>
            <a:endParaRPr lang="en-US" dirty="0"/>
          </a:p>
        </p:txBody>
      </p:sp>
    </p:spTree>
    <p:extLst>
      <p:ext uri="{BB962C8B-B14F-4D97-AF65-F5344CB8AC3E}">
        <p14:creationId xmlns:p14="http://schemas.microsoft.com/office/powerpoint/2010/main" val="28684799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816" y="255182"/>
            <a:ext cx="11136959" cy="5613845"/>
          </a:xfrm>
          <a:prstGeom prst="rect">
            <a:avLst/>
          </a:prstGeom>
        </p:spPr>
        <p:txBody>
          <a:bodyPr wrap="none">
            <a:spAutoFit/>
          </a:bodyPr>
          <a:lstStyle/>
          <a:p>
            <a:pPr lvl="0" indent="-228600" algn="ctr">
              <a:lnSpc>
                <a:spcPct val="115000"/>
              </a:lnSpc>
            </a:pPr>
            <a:endParaRPr lang="en-US" sz="10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b="1" dirty="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r>
              <a:rPr lang="en-US" sz="4400" b="1" dirty="0" smtClean="0">
                <a:solidFill>
                  <a:prstClr val="black"/>
                </a:solidFill>
                <a:latin typeface="Arial" panose="020B0604020202020204" pitchFamily="34" charset="0"/>
                <a:ea typeface="Calibri" panose="020F0502020204030204" pitchFamily="34" charset="0"/>
              </a:rPr>
              <a:t>LEGISLATIVE ACTS</a:t>
            </a:r>
          </a:p>
          <a:p>
            <a:pPr lvl="0" indent="-228600" algn="ctr">
              <a:lnSpc>
                <a:spcPct val="115000"/>
              </a:lnSpc>
            </a:pPr>
            <a:endParaRPr lang="en-US" sz="1000" b="1" dirty="0">
              <a:solidFill>
                <a:prstClr val="black"/>
              </a:solidFill>
              <a:latin typeface="Arial" panose="020B0604020202020204" pitchFamily="34" charset="0"/>
              <a:ea typeface="Calibri" panose="020F0502020204030204" pitchFamily="34" charset="0"/>
            </a:endParaRPr>
          </a:p>
          <a:p>
            <a:pPr lvl="0" indent="-228600" algn="ctr">
              <a:lnSpc>
                <a:spcPct val="115000"/>
              </a:lnSpc>
            </a:pPr>
            <a:r>
              <a:rPr lang="en-US" sz="3600" b="1" dirty="0" smtClean="0">
                <a:solidFill>
                  <a:prstClr val="black"/>
                </a:solidFill>
                <a:latin typeface="Arial" panose="020B0604020202020204" pitchFamily="34" charset="0"/>
                <a:ea typeface="Calibri" panose="020F0502020204030204" pitchFamily="34" charset="0"/>
              </a:rPr>
              <a:t>IF YOUR CLIENT OR THEIR ATTORNEY REQUEST</a:t>
            </a:r>
          </a:p>
          <a:p>
            <a:pPr lvl="0" indent="-228600" algn="ctr">
              <a:lnSpc>
                <a:spcPct val="115000"/>
              </a:lnSpc>
            </a:pPr>
            <a:r>
              <a:rPr lang="en-US" sz="3600" b="1" dirty="0" smtClean="0">
                <a:solidFill>
                  <a:prstClr val="black"/>
                </a:solidFill>
                <a:latin typeface="Arial" panose="020B0604020202020204" pitchFamily="34" charset="0"/>
                <a:ea typeface="Calibri" panose="020F0502020204030204" pitchFamily="34" charset="0"/>
              </a:rPr>
              <a:t>THAT YOU PERFORM A HISTORICAL SEARCH, </a:t>
            </a:r>
          </a:p>
          <a:p>
            <a:pPr lvl="0" indent="-228600" algn="ctr">
              <a:lnSpc>
                <a:spcPct val="115000"/>
              </a:lnSpc>
            </a:pPr>
            <a:r>
              <a:rPr lang="en-US" sz="3600" b="1" dirty="0" smtClean="0">
                <a:solidFill>
                  <a:prstClr val="black"/>
                </a:solidFill>
                <a:latin typeface="Arial" panose="020B0604020202020204" pitchFamily="34" charset="0"/>
                <a:ea typeface="Calibri" panose="020F0502020204030204" pitchFamily="34" charset="0"/>
              </a:rPr>
              <a:t>RELATIVE TO THE NAVIGABILITY OF A </a:t>
            </a:r>
          </a:p>
          <a:p>
            <a:pPr lvl="0" indent="-228600" algn="ctr">
              <a:lnSpc>
                <a:spcPct val="115000"/>
              </a:lnSpc>
            </a:pPr>
            <a:r>
              <a:rPr lang="en-US" sz="3600" b="1" dirty="0" smtClean="0">
                <a:solidFill>
                  <a:prstClr val="black"/>
                </a:solidFill>
                <a:latin typeface="Arial" panose="020B0604020202020204" pitchFamily="34" charset="0"/>
                <a:ea typeface="Calibri" panose="020F0502020204030204" pitchFamily="34" charset="0"/>
              </a:rPr>
              <a:t>CREEK RUNNING THROUGH THEIR PROPERTY,</a:t>
            </a:r>
          </a:p>
          <a:p>
            <a:pPr lvl="0" indent="-228600" algn="ctr">
              <a:lnSpc>
                <a:spcPct val="115000"/>
              </a:lnSpc>
            </a:pPr>
            <a:endParaRPr lang="en-US" sz="3600" b="1" dirty="0">
              <a:solidFill>
                <a:prstClr val="black"/>
              </a:solidFill>
              <a:latin typeface="Arial" panose="020B0604020202020204" pitchFamily="34" charset="0"/>
              <a:ea typeface="Calibri" panose="020F0502020204030204" pitchFamily="34" charset="0"/>
            </a:endParaRPr>
          </a:p>
          <a:p>
            <a:pPr lvl="0" indent="-228600" algn="ctr">
              <a:lnSpc>
                <a:spcPct val="115000"/>
              </a:lnSpc>
            </a:pPr>
            <a:r>
              <a:rPr lang="en-US" sz="4800" b="1" dirty="0" smtClean="0">
                <a:solidFill>
                  <a:srgbClr val="0070C0"/>
                </a:solidFill>
                <a:latin typeface="Arial" panose="020B0604020202020204" pitchFamily="34" charset="0"/>
                <a:ea typeface="Calibri" panose="020F0502020204030204" pitchFamily="34" charset="0"/>
              </a:rPr>
              <a:t>WHAT DO YOU DO?</a:t>
            </a:r>
            <a:endParaRPr lang="en-US" sz="4800" b="1" dirty="0">
              <a:solidFill>
                <a:srgbClr val="0070C0"/>
              </a:solidFill>
              <a:latin typeface="Arial" panose="020B0604020202020204" pitchFamily="34" charset="0"/>
              <a:ea typeface="Calibri" panose="020F0502020204030204" pitchFamily="34" charset="0"/>
            </a:endParaRPr>
          </a:p>
        </p:txBody>
      </p:sp>
      <p:sp>
        <p:nvSpPr>
          <p:cNvPr id="3" name="Rectangle 2"/>
          <p:cNvSpPr/>
          <p:nvPr/>
        </p:nvSpPr>
        <p:spPr>
          <a:xfrm>
            <a:off x="5512919" y="255182"/>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- 30</a:t>
            </a:r>
            <a:endParaRPr lang="en-US" dirty="0"/>
          </a:p>
        </p:txBody>
      </p:sp>
    </p:spTree>
    <p:extLst>
      <p:ext uri="{BB962C8B-B14F-4D97-AF65-F5344CB8AC3E}">
        <p14:creationId xmlns:p14="http://schemas.microsoft.com/office/powerpoint/2010/main" val="2254587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1" cy="7312771"/>
          </a:xfrm>
          <a:prstGeom prst="rect">
            <a:avLst/>
          </a:prstGeom>
        </p:spPr>
        <p:txBody>
          <a:bodyPr wrap="square">
            <a:spAutoFit/>
          </a:bodyPr>
          <a:lstStyle/>
          <a:p>
            <a:pPr lvl="0" indent="-228600" algn="ctr">
              <a:lnSpc>
                <a:spcPct val="115000"/>
              </a:lnSpc>
            </a:pPr>
            <a:endParaRPr lang="en-US" sz="10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b="1" dirty="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r>
              <a:rPr lang="en-US" sz="3600" b="1" dirty="0" smtClean="0">
                <a:solidFill>
                  <a:prstClr val="black"/>
                </a:solidFill>
                <a:latin typeface="Arial" panose="020B0604020202020204" pitchFamily="34" charset="0"/>
                <a:ea typeface="Calibri" panose="020F0502020204030204" pitchFamily="34" charset="0"/>
              </a:rPr>
              <a:t>FOLLOW </a:t>
            </a:r>
            <a:r>
              <a:rPr lang="en-US" sz="3600" b="1" dirty="0">
                <a:solidFill>
                  <a:prstClr val="black"/>
                </a:solidFill>
                <a:latin typeface="Arial" panose="020B0604020202020204" pitchFamily="34" charset="0"/>
                <a:ea typeface="Calibri" panose="020F0502020204030204" pitchFamily="34" charset="0"/>
              </a:rPr>
              <a:t>THESE STEPS</a:t>
            </a:r>
            <a:r>
              <a:rPr lang="en-US" sz="3600" b="1" dirty="0" smtClean="0">
                <a:solidFill>
                  <a:prstClr val="black"/>
                </a:solidFill>
                <a:latin typeface="Arial" panose="020B0604020202020204" pitchFamily="34" charset="0"/>
                <a:ea typeface="Calibri" panose="020F0502020204030204" pitchFamily="34" charset="0"/>
              </a:rPr>
              <a:t>:</a:t>
            </a:r>
            <a:r>
              <a:rPr lang="en-US" sz="800" b="1" dirty="0" smtClean="0">
                <a:solidFill>
                  <a:prstClr val="black"/>
                </a:solidFill>
                <a:latin typeface="Arial" panose="020B0604020202020204" pitchFamily="34" charset="0"/>
                <a:ea typeface="Calibri" panose="020F0502020204030204" pitchFamily="34" charset="0"/>
              </a:rPr>
              <a:t> </a:t>
            </a:r>
          </a:p>
          <a:p>
            <a:pPr lvl="0" indent="-228600" algn="ctr">
              <a:lnSpc>
                <a:spcPct val="115000"/>
              </a:lnSpc>
            </a:pPr>
            <a:endParaRPr lang="en-US" sz="1000" b="1" dirty="0" smtClean="0">
              <a:solidFill>
                <a:prstClr val="black"/>
              </a:solidFill>
              <a:latin typeface="Arial" panose="020B0604020202020204" pitchFamily="34" charset="0"/>
              <a:ea typeface="Calibri" panose="020F0502020204030204" pitchFamily="34" charset="0"/>
            </a:endParaRPr>
          </a:p>
          <a:p>
            <a:pPr marL="285750" lvl="0" indent="-514350">
              <a:lnSpc>
                <a:spcPct val="115000"/>
              </a:lnSpc>
              <a:buAutoNum type="arabicPeriod"/>
            </a:pPr>
            <a:r>
              <a:rPr lang="en-US" sz="2800" b="1" dirty="0" smtClean="0">
                <a:solidFill>
                  <a:srgbClr val="FF0000"/>
                </a:solidFill>
                <a:latin typeface="Arial" panose="020B0604020202020204" pitchFamily="34" charset="0"/>
                <a:ea typeface="Calibri" panose="020F0502020204030204" pitchFamily="34" charset="0"/>
              </a:rPr>
              <a:t>REFER TO THE GEIGER LIST OF NAVIGABLE STREAMS</a:t>
            </a:r>
            <a:r>
              <a:rPr lang="en-US" b="1" dirty="0" smtClean="0">
                <a:solidFill>
                  <a:srgbClr val="FF0000"/>
                </a:solidFill>
                <a:latin typeface="Arial" panose="020B0604020202020204" pitchFamily="34" charset="0"/>
                <a:ea typeface="Calibri" panose="020F0502020204030204" pitchFamily="34" charset="0"/>
              </a:rPr>
              <a:t> (See Handouts)</a:t>
            </a:r>
            <a:endParaRPr lang="en-US" sz="2800" b="1" dirty="0" smtClean="0">
              <a:solidFill>
                <a:srgbClr val="FF0000"/>
              </a:solidFill>
              <a:latin typeface="Arial" panose="020B0604020202020204" pitchFamily="34" charset="0"/>
              <a:ea typeface="Calibri" panose="020F0502020204030204" pitchFamily="34" charset="0"/>
            </a:endParaRPr>
          </a:p>
          <a:p>
            <a:pPr lvl="0">
              <a:lnSpc>
                <a:spcPct val="115000"/>
              </a:lnSpc>
            </a:pPr>
            <a:r>
              <a:rPr lang="en-US" sz="2800" b="1" dirty="0">
                <a:solidFill>
                  <a:prstClr val="black"/>
                </a:solidFill>
                <a:latin typeface="Arial" panose="020B0604020202020204" pitchFamily="34" charset="0"/>
                <a:ea typeface="Calibri" panose="020F0502020204030204" pitchFamily="34" charset="0"/>
              </a:rPr>
              <a:t>	</a:t>
            </a:r>
            <a:r>
              <a:rPr lang="en-US" sz="2800" dirty="0">
                <a:latin typeface="Arial" panose="020B0604020202020204" pitchFamily="34" charset="0"/>
                <a:ea typeface="Times New Roman" panose="02020603050405020304" pitchFamily="18" charset="0"/>
              </a:rPr>
              <a:t> In 1890 the PA Fish Protective Association commissioned Frederick J. Geiger, Esq. to compile a list of Navigable-in-Law waterways</a:t>
            </a:r>
            <a:r>
              <a:rPr lang="en-US" sz="2800" dirty="0" smtClean="0">
                <a:latin typeface="Arial" panose="020B0604020202020204" pitchFamily="34" charset="0"/>
                <a:ea typeface="Times New Roman" panose="02020603050405020304" pitchFamily="18" charset="0"/>
              </a:rPr>
              <a:t>. The list is similar to the list appearing in the book by Knud Hermansen, Esq, PLS, PE.</a:t>
            </a:r>
            <a:endParaRPr lang="en-US" sz="2800" b="1" dirty="0" smtClean="0">
              <a:solidFill>
                <a:prstClr val="black"/>
              </a:solidFill>
              <a:latin typeface="Arial" panose="020B0604020202020204" pitchFamily="34" charset="0"/>
              <a:ea typeface="Calibri" panose="020F0502020204030204" pitchFamily="34" charset="0"/>
            </a:endParaRPr>
          </a:p>
          <a:p>
            <a:pPr lvl="0">
              <a:lnSpc>
                <a:spcPct val="115000"/>
              </a:lnSpc>
            </a:pPr>
            <a:r>
              <a:rPr lang="en-US" sz="2800" b="1" dirty="0" smtClean="0">
                <a:solidFill>
                  <a:prstClr val="black"/>
                </a:solidFill>
                <a:latin typeface="Arial" panose="020B0604020202020204" pitchFamily="34" charset="0"/>
                <a:ea typeface="Calibri" panose="020F0502020204030204" pitchFamily="34" charset="0"/>
              </a:rPr>
              <a:t>      </a:t>
            </a:r>
          </a:p>
          <a:p>
            <a:pPr lvl="0">
              <a:lnSpc>
                <a:spcPct val="115000"/>
              </a:lnSpc>
            </a:pPr>
            <a:r>
              <a:rPr lang="en-US" sz="2800" b="1" dirty="0" smtClean="0">
                <a:solidFill>
                  <a:prstClr val="black"/>
                </a:solidFill>
                <a:latin typeface="Arial" panose="020B0604020202020204" pitchFamily="34" charset="0"/>
                <a:ea typeface="Calibri" panose="020F0502020204030204" pitchFamily="34" charset="0"/>
              </a:rPr>
              <a:t>2. REFER TO THE CURRENT LIST OF </a:t>
            </a:r>
            <a:r>
              <a:rPr lang="en-US" sz="2800" b="1" dirty="0">
                <a:solidFill>
                  <a:prstClr val="black"/>
                </a:solidFill>
                <a:latin typeface="Arial" panose="020B0604020202020204" pitchFamily="34" charset="0"/>
                <a:ea typeface="Calibri" panose="020F0502020204030204" pitchFamily="34" charset="0"/>
              </a:rPr>
              <a:t>NAVIGABLE </a:t>
            </a:r>
            <a:r>
              <a:rPr lang="en-US" sz="2800" b="1" dirty="0" smtClean="0">
                <a:solidFill>
                  <a:prstClr val="black"/>
                </a:solidFill>
                <a:latin typeface="Arial" panose="020B0604020202020204" pitchFamily="34" charset="0"/>
                <a:ea typeface="Calibri" panose="020F0502020204030204" pitchFamily="34" charset="0"/>
              </a:rPr>
              <a:t>STREAMS                         	PREPARED BY </a:t>
            </a:r>
            <a:r>
              <a:rPr lang="en-US" sz="2800" b="1" dirty="0">
                <a:solidFill>
                  <a:prstClr val="black"/>
                </a:solidFill>
                <a:latin typeface="Arial" panose="020B0604020202020204" pitchFamily="34" charset="0"/>
                <a:ea typeface="Calibri" panose="020F0502020204030204" pitchFamily="34" charset="0"/>
              </a:rPr>
              <a:t>THE ARMY CORPS </a:t>
            </a:r>
            <a:r>
              <a:rPr lang="en-US" sz="2800" b="1" dirty="0" smtClean="0">
                <a:solidFill>
                  <a:prstClr val="black"/>
                </a:solidFill>
                <a:latin typeface="Arial" panose="020B0604020202020204" pitchFamily="34" charset="0"/>
                <a:ea typeface="Calibri" panose="020F0502020204030204" pitchFamily="34" charset="0"/>
              </a:rPr>
              <a:t>OF ENGINEERS</a:t>
            </a:r>
            <a:endParaRPr lang="en-US" sz="2800" b="1" dirty="0">
              <a:solidFill>
                <a:prstClr val="black"/>
              </a:solidFill>
              <a:latin typeface="Arial" panose="020B0604020202020204" pitchFamily="34" charset="0"/>
              <a:ea typeface="Calibri" panose="020F0502020204030204" pitchFamily="34" charset="0"/>
            </a:endParaRPr>
          </a:p>
          <a:p>
            <a:pPr lvl="0">
              <a:lnSpc>
                <a:spcPct val="115000"/>
              </a:lnSpc>
            </a:pPr>
            <a:endParaRPr lang="en-US" sz="1000" b="1" dirty="0" smtClean="0">
              <a:solidFill>
                <a:prstClr val="black"/>
              </a:solidFill>
              <a:latin typeface="Arial" panose="020B0604020202020204" pitchFamily="34" charset="0"/>
              <a:ea typeface="Calibri" panose="020F0502020204030204" pitchFamily="34" charset="0"/>
            </a:endParaRPr>
          </a:p>
          <a:p>
            <a:pPr lvl="0">
              <a:lnSpc>
                <a:spcPct val="115000"/>
              </a:lnSpc>
            </a:pPr>
            <a:endParaRPr lang="en-US" sz="1000" b="1" dirty="0" smtClean="0">
              <a:solidFill>
                <a:prstClr val="black"/>
              </a:solidFill>
              <a:latin typeface="Arial" panose="020B0604020202020204" pitchFamily="34" charset="0"/>
              <a:ea typeface="Calibri" panose="020F0502020204030204" pitchFamily="34" charset="0"/>
            </a:endParaRPr>
          </a:p>
          <a:p>
            <a:pPr lvl="0">
              <a:lnSpc>
                <a:spcPct val="115000"/>
              </a:lnSpc>
            </a:pPr>
            <a:r>
              <a:rPr lang="en-US" sz="2800" b="1" dirty="0" smtClean="0">
                <a:solidFill>
                  <a:prstClr val="black"/>
                </a:solidFill>
                <a:latin typeface="Arial" panose="020B0604020202020204" pitchFamily="34" charset="0"/>
                <a:ea typeface="Calibri" panose="020F0502020204030204" pitchFamily="34" charset="0"/>
              </a:rPr>
              <a:t>3. REFER TO THE CURRENT LIST </a:t>
            </a:r>
            <a:r>
              <a:rPr lang="en-US" sz="2800" b="1" dirty="0">
                <a:solidFill>
                  <a:prstClr val="black"/>
                </a:solidFill>
                <a:latin typeface="Arial" panose="020B0604020202020204" pitchFamily="34" charset="0"/>
                <a:ea typeface="Calibri" panose="020F0502020204030204" pitchFamily="34" charset="0"/>
              </a:rPr>
              <a:t>OF NAVIGABLE STREAMS </a:t>
            </a:r>
            <a:r>
              <a:rPr lang="en-US" sz="2800" b="1" dirty="0" smtClean="0">
                <a:solidFill>
                  <a:prstClr val="black"/>
                </a:solidFill>
                <a:latin typeface="Arial" panose="020B0604020202020204" pitchFamily="34" charset="0"/>
                <a:ea typeface="Calibri" panose="020F0502020204030204" pitchFamily="34" charset="0"/>
              </a:rPr>
              <a:t> 	PREPARED BY </a:t>
            </a:r>
            <a:r>
              <a:rPr lang="en-US" sz="2800" b="1" dirty="0">
                <a:solidFill>
                  <a:prstClr val="black"/>
                </a:solidFill>
                <a:latin typeface="Arial" panose="020B0604020202020204" pitchFamily="34" charset="0"/>
                <a:ea typeface="Calibri" panose="020F0502020204030204" pitchFamily="34" charset="0"/>
              </a:rPr>
              <a:t>THE </a:t>
            </a:r>
            <a:r>
              <a:rPr lang="en-US" sz="2800" b="1" dirty="0" smtClean="0">
                <a:solidFill>
                  <a:prstClr val="black"/>
                </a:solidFill>
                <a:latin typeface="Arial" panose="020B0604020202020204" pitchFamily="34" charset="0"/>
                <a:ea typeface="Calibri" panose="020F0502020204030204" pitchFamily="34" charset="0"/>
              </a:rPr>
              <a:t>DEPARTMENT OF ENVIRONMENTAL 	PROTECTION (DEP – PENNSYLVANIA)</a:t>
            </a:r>
            <a:endParaRPr lang="en-US" sz="2800" b="1" dirty="0">
              <a:solidFill>
                <a:prstClr val="black"/>
              </a:solidFill>
              <a:latin typeface="Arial" panose="020B0604020202020204" pitchFamily="34" charset="0"/>
              <a:ea typeface="Calibri" panose="020F0502020204030204" pitchFamily="34" charset="0"/>
            </a:endParaRPr>
          </a:p>
          <a:p>
            <a:pPr lvl="0">
              <a:lnSpc>
                <a:spcPct val="115000"/>
              </a:lnSpc>
            </a:pPr>
            <a:endParaRPr lang="en-US" sz="3200" b="1" dirty="0">
              <a:solidFill>
                <a:prstClr val="black"/>
              </a:solidFill>
              <a:latin typeface="Arial" panose="020B0604020202020204" pitchFamily="34" charset="0"/>
              <a:ea typeface="Calibri" panose="020F0502020204030204" pitchFamily="34" charset="0"/>
            </a:endParaRPr>
          </a:p>
        </p:txBody>
      </p:sp>
      <p:sp>
        <p:nvSpPr>
          <p:cNvPr id="3" name="Rectangle 2"/>
          <p:cNvSpPr/>
          <p:nvPr/>
        </p:nvSpPr>
        <p:spPr>
          <a:xfrm>
            <a:off x="5336750" y="177547"/>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- 31</a:t>
            </a:r>
            <a:endParaRPr lang="en-US" dirty="0"/>
          </a:p>
        </p:txBody>
      </p:sp>
    </p:spTree>
    <p:extLst>
      <p:ext uri="{BB962C8B-B14F-4D97-AF65-F5344CB8AC3E}">
        <p14:creationId xmlns:p14="http://schemas.microsoft.com/office/powerpoint/2010/main" val="18583249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808291"/>
          </a:xfrm>
          <a:prstGeom prst="rect">
            <a:avLst/>
          </a:prstGeom>
        </p:spPr>
        <p:txBody>
          <a:bodyPr wrap="square">
            <a:spAutoFit/>
          </a:bodyPr>
          <a:lstStyle/>
          <a:p>
            <a:pPr lvl="0" indent="-228600" algn="ctr">
              <a:lnSpc>
                <a:spcPct val="115000"/>
              </a:lnSpc>
            </a:pPr>
            <a:endParaRPr lang="en-US" sz="10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b="1" dirty="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r>
              <a:rPr lang="en-US" sz="3600" b="1" dirty="0" smtClean="0">
                <a:solidFill>
                  <a:prstClr val="black"/>
                </a:solidFill>
                <a:latin typeface="Arial" panose="020B0604020202020204" pitchFamily="34" charset="0"/>
                <a:ea typeface="Calibri" panose="020F0502020204030204" pitchFamily="34" charset="0"/>
              </a:rPr>
              <a:t>SCENARIO </a:t>
            </a:r>
            <a:r>
              <a:rPr lang="en-US" sz="3600" b="1" dirty="0" smtClean="0">
                <a:solidFill>
                  <a:prstClr val="black"/>
                </a:solidFill>
                <a:latin typeface="Arial" panose="020B0604020202020204" pitchFamily="34" charset="0"/>
                <a:ea typeface="Calibri" panose="020F0502020204030204" pitchFamily="34" charset="0"/>
              </a:rPr>
              <a:t>1  </a:t>
            </a:r>
          </a:p>
          <a:p>
            <a:pPr lvl="0" indent="-228600" algn="ctr">
              <a:lnSpc>
                <a:spcPct val="115000"/>
              </a:lnSpc>
            </a:pPr>
            <a:r>
              <a:rPr lang="en-US" sz="3600" b="1" dirty="0" smtClean="0">
                <a:solidFill>
                  <a:prstClr val="black"/>
                </a:solidFill>
                <a:latin typeface="Arial" panose="020B0604020202020204" pitchFamily="34" charset="0"/>
                <a:ea typeface="Calibri" panose="020F0502020204030204" pitchFamily="34" charset="0"/>
              </a:rPr>
              <a:t>THE STREAM NAME </a:t>
            </a:r>
            <a:r>
              <a:rPr lang="en-US" sz="3600" b="1" u="sng" dirty="0" smtClean="0">
                <a:solidFill>
                  <a:prstClr val="black"/>
                </a:solidFill>
                <a:latin typeface="Arial" panose="020B0604020202020204" pitchFamily="34" charset="0"/>
                <a:ea typeface="Calibri" panose="020F0502020204030204" pitchFamily="34" charset="0"/>
              </a:rPr>
              <a:t>DOES</a:t>
            </a:r>
            <a:r>
              <a:rPr lang="en-US" sz="3600" b="1" dirty="0" smtClean="0">
                <a:solidFill>
                  <a:prstClr val="black"/>
                </a:solidFill>
                <a:latin typeface="Arial" panose="020B0604020202020204" pitchFamily="34" charset="0"/>
                <a:ea typeface="Calibri" panose="020F0502020204030204" pitchFamily="34" charset="0"/>
              </a:rPr>
              <a:t> APPEAR ON A LIST</a:t>
            </a:r>
            <a:r>
              <a:rPr lang="en-US" sz="800" b="1" dirty="0" smtClean="0">
                <a:solidFill>
                  <a:prstClr val="black"/>
                </a:solidFill>
                <a:latin typeface="Arial" panose="020B0604020202020204" pitchFamily="34" charset="0"/>
                <a:ea typeface="Calibri" panose="020F0502020204030204" pitchFamily="34" charset="0"/>
              </a:rPr>
              <a:t>  </a:t>
            </a:r>
          </a:p>
          <a:p>
            <a:pPr lvl="0" indent="-228600" algn="ctr">
              <a:lnSpc>
                <a:spcPct val="115000"/>
              </a:lnSpc>
            </a:pPr>
            <a:endParaRPr lang="en-US" sz="1000" b="1" dirty="0">
              <a:solidFill>
                <a:prstClr val="black"/>
              </a:solidFill>
              <a:latin typeface="Arial" panose="020B0604020202020204" pitchFamily="34" charset="0"/>
              <a:ea typeface="Calibri" panose="020F0502020204030204" pitchFamily="34" charset="0"/>
            </a:endParaRPr>
          </a:p>
          <a:p>
            <a:pPr marL="285750" lvl="0" indent="-514350">
              <a:lnSpc>
                <a:spcPct val="115000"/>
              </a:lnSpc>
              <a:buAutoNum type="arabicPeriod"/>
            </a:pPr>
            <a:r>
              <a:rPr lang="en-US" sz="2800" b="1" dirty="0" smtClean="0">
                <a:solidFill>
                  <a:prstClr val="black"/>
                </a:solidFill>
                <a:latin typeface="Arial" panose="020B0604020202020204" pitchFamily="34" charset="0"/>
                <a:ea typeface="Calibri" panose="020F0502020204030204" pitchFamily="34" charset="0"/>
              </a:rPr>
              <a:t>YOU HAVE DETERMINED THAT THE STREAM OF INTEREST HAS BEEN DECLARED </a:t>
            </a:r>
            <a:r>
              <a:rPr lang="en-US" sz="2800" b="1" dirty="0" smtClean="0">
                <a:solidFill>
                  <a:srgbClr val="0070C0"/>
                </a:solidFill>
                <a:latin typeface="Arial" panose="020B0604020202020204" pitchFamily="34" charset="0"/>
                <a:ea typeface="Calibri" panose="020F0502020204030204" pitchFamily="34" charset="0"/>
              </a:rPr>
              <a:t>NAVIGABLE BY AN ACT OF LEGISLATION.</a:t>
            </a:r>
          </a:p>
          <a:p>
            <a:pPr marL="285750" lvl="0" indent="-514350">
              <a:lnSpc>
                <a:spcPct val="115000"/>
              </a:lnSpc>
              <a:buAutoNum type="arabicPeriod"/>
            </a:pPr>
            <a:endParaRPr lang="en-US" sz="1000" b="1" dirty="0">
              <a:solidFill>
                <a:srgbClr val="0070C0"/>
              </a:solidFill>
              <a:latin typeface="Arial" panose="020B0604020202020204" pitchFamily="34" charset="0"/>
              <a:ea typeface="Calibri" panose="020F0502020204030204" pitchFamily="34" charset="0"/>
            </a:endParaRPr>
          </a:p>
          <a:p>
            <a:pPr marL="285750" lvl="0" indent="-514350">
              <a:lnSpc>
                <a:spcPct val="115000"/>
              </a:lnSpc>
              <a:buAutoNum type="arabicPeriod"/>
            </a:pPr>
            <a:r>
              <a:rPr lang="en-US" sz="2800" b="1" dirty="0" smtClean="0">
                <a:solidFill>
                  <a:srgbClr val="0070C0"/>
                </a:solidFill>
                <a:latin typeface="Arial" panose="020B0604020202020204" pitchFamily="34" charset="0"/>
                <a:ea typeface="Calibri" panose="020F0502020204030204" pitchFamily="34" charset="0"/>
              </a:rPr>
              <a:t>TITLE SEARCH </a:t>
            </a:r>
            <a:r>
              <a:rPr lang="en-US" sz="2800" b="1" dirty="0" smtClean="0">
                <a:latin typeface="Arial" panose="020B0604020202020204" pitchFamily="34" charset="0"/>
                <a:ea typeface="Calibri" panose="020F0502020204030204" pitchFamily="34" charset="0"/>
              </a:rPr>
              <a:t>THE PROPERTY OF INTEREST BACK TO </a:t>
            </a:r>
            <a:r>
              <a:rPr lang="en-US" sz="2800" b="1" dirty="0" smtClean="0">
                <a:solidFill>
                  <a:srgbClr val="0070C0"/>
                </a:solidFill>
                <a:latin typeface="Arial" panose="020B0604020202020204" pitchFamily="34" charset="0"/>
                <a:ea typeface="Calibri" panose="020F0502020204030204" pitchFamily="34" charset="0"/>
              </a:rPr>
              <a:t>THE ORIGINAL LAND PATENT</a:t>
            </a:r>
            <a:r>
              <a:rPr lang="en-US" sz="2800" b="1" dirty="0" smtClean="0">
                <a:latin typeface="Arial" panose="020B0604020202020204" pitchFamily="34" charset="0"/>
                <a:ea typeface="Calibri" panose="020F0502020204030204" pitchFamily="34" charset="0"/>
              </a:rPr>
              <a:t>. </a:t>
            </a:r>
          </a:p>
          <a:p>
            <a:pPr marL="285750" lvl="0" indent="-514350">
              <a:lnSpc>
                <a:spcPct val="115000"/>
              </a:lnSpc>
              <a:buAutoNum type="arabicPeriod"/>
            </a:pPr>
            <a:endParaRPr lang="en-US" sz="1000" b="1" dirty="0">
              <a:latin typeface="Arial" panose="020B0604020202020204" pitchFamily="34" charset="0"/>
              <a:ea typeface="Calibri" panose="020F0502020204030204" pitchFamily="34" charset="0"/>
            </a:endParaRPr>
          </a:p>
          <a:p>
            <a:pPr marL="285750" lvl="0" indent="-514350">
              <a:lnSpc>
                <a:spcPct val="115000"/>
              </a:lnSpc>
              <a:buAutoNum type="arabicPeriod"/>
            </a:pPr>
            <a:r>
              <a:rPr lang="en-US" sz="2800" b="1" dirty="0" smtClean="0">
                <a:latin typeface="Arial" panose="020B0604020202020204" pitchFamily="34" charset="0"/>
                <a:ea typeface="Calibri" panose="020F0502020204030204" pitchFamily="34" charset="0"/>
              </a:rPr>
              <a:t>COMPARE THE DATE OF THE LEGISLATIVE ACT TO THE DATE OF THE PATENT. BASED ON THE DATES, WHO WAS THE OWNER OF THE LAND AT THE STREAM WHEN THE LEGISLATIVE ACT PASSED? </a:t>
            </a:r>
            <a:r>
              <a:rPr lang="en-US" sz="2800" b="1" dirty="0" smtClean="0">
                <a:solidFill>
                  <a:srgbClr val="0070C0"/>
                </a:solidFill>
                <a:latin typeface="Arial" panose="020B0604020202020204" pitchFamily="34" charset="0"/>
                <a:ea typeface="Calibri" panose="020F0502020204030204" pitchFamily="34" charset="0"/>
              </a:rPr>
              <a:t>  </a:t>
            </a:r>
            <a:endParaRPr lang="en-US" sz="28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36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2800" b="1" dirty="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36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800" b="1" dirty="0">
              <a:solidFill>
                <a:prstClr val="black"/>
              </a:solidFill>
              <a:latin typeface="Arial" panose="020B0604020202020204" pitchFamily="34" charset="0"/>
              <a:ea typeface="Calibri" panose="020F0502020204030204" pitchFamily="34" charset="0"/>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- 32</a:t>
            </a:r>
            <a:endParaRPr lang="en-US" dirty="0"/>
          </a:p>
        </p:txBody>
      </p:sp>
    </p:spTree>
    <p:extLst>
      <p:ext uri="{BB962C8B-B14F-4D97-AF65-F5344CB8AC3E}">
        <p14:creationId xmlns:p14="http://schemas.microsoft.com/office/powerpoint/2010/main" val="2928735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9886"/>
            <a:ext cx="12192000" cy="6073970"/>
          </a:xfrm>
          <a:prstGeom prst="rect">
            <a:avLst/>
          </a:prstGeom>
        </p:spPr>
        <p:txBody>
          <a:bodyPr wrap="square">
            <a:spAutoFit/>
          </a:bodyPr>
          <a:lstStyle/>
          <a:p>
            <a:pPr lvl="0" indent="-228600" algn="ctr">
              <a:lnSpc>
                <a:spcPct val="115000"/>
              </a:lnSpc>
            </a:pPr>
            <a:endParaRPr lang="en-US" sz="10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b="1" dirty="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r>
              <a:rPr lang="en-US" sz="3600" b="1" dirty="0">
                <a:solidFill>
                  <a:prstClr val="black"/>
                </a:solidFill>
                <a:latin typeface="Arial" panose="020B0604020202020204" pitchFamily="34" charset="0"/>
                <a:ea typeface="Calibri" panose="020F0502020204030204" pitchFamily="34" charset="0"/>
              </a:rPr>
              <a:t>SCENARIO </a:t>
            </a:r>
            <a:r>
              <a:rPr lang="en-US" sz="3600" b="1" dirty="0">
                <a:solidFill>
                  <a:prstClr val="black"/>
                </a:solidFill>
                <a:latin typeface="Arial" panose="020B0604020202020204" pitchFamily="34" charset="0"/>
                <a:ea typeface="Calibri" panose="020F0502020204030204" pitchFamily="34" charset="0"/>
              </a:rPr>
              <a:t>1 </a:t>
            </a:r>
            <a:r>
              <a:rPr lang="en-US" sz="3600" b="1" dirty="0" smtClean="0">
                <a:solidFill>
                  <a:prstClr val="black"/>
                </a:solidFill>
                <a:latin typeface="Arial" panose="020B0604020202020204" pitchFamily="34" charset="0"/>
                <a:ea typeface="Calibri" panose="020F0502020204030204" pitchFamily="34" charset="0"/>
              </a:rPr>
              <a:t>- CONTINUED DOES APPEAR ON A LIST</a:t>
            </a:r>
            <a:endParaRPr lang="en-US" sz="3600" b="1" dirty="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b="1" dirty="0">
              <a:solidFill>
                <a:prstClr val="black"/>
              </a:solidFill>
              <a:latin typeface="Arial" panose="020B0604020202020204" pitchFamily="34" charset="0"/>
              <a:ea typeface="Calibri" panose="020F0502020204030204" pitchFamily="34" charset="0"/>
            </a:endParaRPr>
          </a:p>
          <a:p>
            <a:pPr lvl="0">
              <a:lnSpc>
                <a:spcPct val="115000"/>
              </a:lnSpc>
            </a:pPr>
            <a:r>
              <a:rPr lang="en-US" sz="2800" b="1" dirty="0" smtClean="0">
                <a:solidFill>
                  <a:prstClr val="black"/>
                </a:solidFill>
                <a:latin typeface="Arial" panose="020B0604020202020204" pitchFamily="34" charset="0"/>
                <a:ea typeface="Calibri" panose="020F0502020204030204" pitchFamily="34" charset="0"/>
              </a:rPr>
              <a:t>4.  IN THIS SENARIO, </a:t>
            </a:r>
            <a:r>
              <a:rPr lang="en-US" sz="2800" b="1" dirty="0" smtClean="0">
                <a:solidFill>
                  <a:srgbClr val="0070C0"/>
                </a:solidFill>
                <a:latin typeface="Arial" panose="020B0604020202020204" pitchFamily="34" charset="0"/>
                <a:ea typeface="Calibri" panose="020F0502020204030204" pitchFamily="34" charset="0"/>
              </a:rPr>
              <a:t>ASSUME</a:t>
            </a:r>
            <a:r>
              <a:rPr lang="en-US" sz="2800" b="1" dirty="0" smtClean="0">
                <a:solidFill>
                  <a:prstClr val="black"/>
                </a:solidFill>
                <a:latin typeface="Arial" panose="020B0604020202020204" pitchFamily="34" charset="0"/>
                <a:ea typeface="Calibri" panose="020F0502020204030204" pitchFamily="34" charset="0"/>
              </a:rPr>
              <a:t> THAT THE </a:t>
            </a:r>
            <a:r>
              <a:rPr lang="en-US" sz="2800" b="1" dirty="0" smtClean="0">
                <a:solidFill>
                  <a:srgbClr val="0070C0"/>
                </a:solidFill>
                <a:latin typeface="Arial" panose="020B0604020202020204" pitchFamily="34" charset="0"/>
                <a:ea typeface="Calibri" panose="020F0502020204030204" pitchFamily="34" charset="0"/>
              </a:rPr>
              <a:t>COMMONWEALTH</a:t>
            </a:r>
            <a:r>
              <a:rPr lang="en-US" sz="2800" b="1" dirty="0" smtClean="0">
                <a:solidFill>
                  <a:prstClr val="black"/>
                </a:solidFill>
                <a:latin typeface="Arial" panose="020B0604020202020204" pitchFamily="34" charset="0"/>
                <a:ea typeface="Calibri" panose="020F0502020204030204" pitchFamily="34" charset="0"/>
              </a:rPr>
              <a:t> WAS </a:t>
            </a:r>
            <a:r>
              <a:rPr lang="en-US" sz="2800" b="1" dirty="0" smtClean="0">
                <a:solidFill>
                  <a:srgbClr val="0070C0"/>
                </a:solidFill>
                <a:latin typeface="Arial" panose="020B0604020202020204" pitchFamily="34" charset="0"/>
                <a:ea typeface="Calibri" panose="020F0502020204030204" pitchFamily="34" charset="0"/>
              </a:rPr>
              <a:t>STILL IN OWNERSHIP </a:t>
            </a:r>
            <a:r>
              <a:rPr lang="en-US" sz="2800" b="1" dirty="0" smtClean="0">
                <a:solidFill>
                  <a:prstClr val="black"/>
                </a:solidFill>
                <a:latin typeface="Arial" panose="020B0604020202020204" pitchFamily="34" charset="0"/>
                <a:ea typeface="Calibri" panose="020F0502020204030204" pitchFamily="34" charset="0"/>
              </a:rPr>
              <a:t>OF THE LAND WHEN THE LEGISLATURE ENACTED THE LAW DECLARING THE STREAM TO BE NAVIGABLE.</a:t>
            </a:r>
          </a:p>
          <a:p>
            <a:pPr lvl="0">
              <a:lnSpc>
                <a:spcPct val="115000"/>
              </a:lnSpc>
            </a:pPr>
            <a:endParaRPr lang="en-US" sz="2800" b="1" dirty="0">
              <a:solidFill>
                <a:prstClr val="black"/>
              </a:solidFill>
              <a:latin typeface="Arial" panose="020B0604020202020204" pitchFamily="34" charset="0"/>
              <a:ea typeface="Calibri" panose="020F0502020204030204" pitchFamily="34" charset="0"/>
            </a:endParaRPr>
          </a:p>
          <a:p>
            <a:pPr lvl="0">
              <a:lnSpc>
                <a:spcPct val="115000"/>
              </a:lnSpc>
            </a:pPr>
            <a:r>
              <a:rPr lang="en-US" sz="2800" b="1" dirty="0" smtClean="0">
                <a:solidFill>
                  <a:prstClr val="black"/>
                </a:solidFill>
                <a:latin typeface="Arial" panose="020B0604020202020204" pitchFamily="34" charset="0"/>
                <a:ea typeface="Calibri" panose="020F0502020204030204" pitchFamily="34" charset="0"/>
              </a:rPr>
              <a:t>5. THE </a:t>
            </a:r>
            <a:r>
              <a:rPr lang="en-US" sz="2800" b="1" dirty="0" smtClean="0">
                <a:solidFill>
                  <a:srgbClr val="0070C0"/>
                </a:solidFill>
                <a:latin typeface="Arial" panose="020B0604020202020204" pitchFamily="34" charset="0"/>
                <a:ea typeface="Calibri" panose="020F0502020204030204" pitchFamily="34" charset="0"/>
              </a:rPr>
              <a:t>ACT OF LEGISLATION WOULD BE OF AUTHORITY SINCE THE COMMONWEALTH OWNED THE LAND </a:t>
            </a:r>
            <a:r>
              <a:rPr lang="en-US" sz="2800" b="1" dirty="0" smtClean="0">
                <a:solidFill>
                  <a:prstClr val="black"/>
                </a:solidFill>
                <a:latin typeface="Arial" panose="020B0604020202020204" pitchFamily="34" charset="0"/>
                <a:ea typeface="Calibri" panose="020F0502020204030204" pitchFamily="34" charset="0"/>
              </a:rPr>
              <a:t>AND THEY DID NOT TAKE ANYONE’S LAND WITHOUT PAYING FOR IT. THE FIRST BUYER OF THIS LAND, WOULD TAKE OWNERSHIP, SUBJECT TO THE EASEMENT OF THE NAVIGABLE STREAM BY VIRTUE OF THE ACT.</a:t>
            </a:r>
            <a:endParaRPr lang="en-US" sz="2800" b="1" dirty="0">
              <a:solidFill>
                <a:srgbClr val="0070C0"/>
              </a:solidFill>
              <a:latin typeface="Arial" panose="020B0604020202020204" pitchFamily="34" charset="0"/>
              <a:ea typeface="Calibri" panose="020F0502020204030204" pitchFamily="34" charset="0"/>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- 33</a:t>
            </a:r>
            <a:endParaRPr lang="en-US" dirty="0"/>
          </a:p>
        </p:txBody>
      </p:sp>
    </p:spTree>
    <p:extLst>
      <p:ext uri="{BB962C8B-B14F-4D97-AF65-F5344CB8AC3E}">
        <p14:creationId xmlns:p14="http://schemas.microsoft.com/office/powerpoint/2010/main" val="1902284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228" y="378941"/>
            <a:ext cx="11840547" cy="6547049"/>
          </a:xfrm>
          <a:prstGeom prst="rect">
            <a:avLst/>
          </a:prstGeom>
        </p:spPr>
        <p:txBody>
          <a:bodyPr wrap="square">
            <a:spAutoFit/>
          </a:bodyPr>
          <a:lstStyle/>
          <a:p>
            <a:pPr marL="731520" marR="731520" indent="-228600" algn="just">
              <a:lnSpc>
                <a:spcPct val="107000"/>
              </a:lnSpc>
              <a:spcBef>
                <a:spcPts val="0"/>
              </a:spcBef>
              <a:spcAft>
                <a:spcPts val="0"/>
              </a:spcAft>
              <a:buAutoNum type="arabicPeriod"/>
            </a:pPr>
            <a:r>
              <a:rPr lang="en-US" sz="3600" i="1" dirty="0" smtClean="0">
                <a:effectLst/>
                <a:latin typeface="Arial" panose="020B0604020202020204" pitchFamily="34" charset="0"/>
                <a:ea typeface="Times New Roman" panose="02020603050405020304" pitchFamily="18" charset="0"/>
                <a:cs typeface="Times New Roman" panose="02020603050405020304" pitchFamily="18" charset="0"/>
              </a:rPr>
              <a:t>On a river that is </a:t>
            </a:r>
            <a:r>
              <a:rPr lang="en-US" sz="3600" b="1" i="1" u="sng"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Navigable for</a:t>
            </a:r>
            <a:r>
              <a:rPr lang="en-US" sz="3600" i="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i="1" u="sng"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Title Purposes,”</a:t>
            </a:r>
            <a:r>
              <a:rPr lang="en-US" sz="3600" b="1" i="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i="1" u="sng"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Ownership of the bed and banks of the river </a:t>
            </a:r>
            <a:r>
              <a:rPr lang="en-US" sz="3600" i="1" u="sng"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passed to the state at the time of statehood</a:t>
            </a:r>
            <a:r>
              <a:rPr lang="en-US" sz="3600" i="1" dirty="0" smtClean="0">
                <a:effectLst/>
                <a:latin typeface="Arial" panose="020B0604020202020204" pitchFamily="34" charset="0"/>
                <a:ea typeface="Times New Roman" panose="02020603050405020304" pitchFamily="18" charset="0"/>
                <a:cs typeface="Times New Roman" panose="02020603050405020304" pitchFamily="18" charset="0"/>
              </a:rPr>
              <a:t> (rather than to adjacent landowners, even if the middle of the river is used as a property boundary.)</a:t>
            </a:r>
          </a:p>
          <a:p>
            <a:pPr marL="731520" marR="731520" indent="-228600" algn="just">
              <a:lnSpc>
                <a:spcPct val="107000"/>
              </a:lnSpc>
              <a:spcBef>
                <a:spcPts val="0"/>
              </a:spcBef>
              <a:spcAft>
                <a:spcPts val="0"/>
              </a:spcAft>
              <a:buAutoNum type="arabicPeriod"/>
            </a:pPr>
            <a:endParaRPr lang="en-US"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502920" marR="731520" algn="just">
              <a:lnSpc>
                <a:spcPct val="107000"/>
              </a:lnSpc>
              <a:spcBef>
                <a:spcPts val="0"/>
              </a:spcBef>
              <a:spcAft>
                <a:spcPts val="0"/>
              </a:spcAft>
            </a:pPr>
            <a:r>
              <a:rPr lang="en-US" sz="2400" i="1" dirty="0" smtClean="0">
                <a:effectLst/>
                <a:latin typeface="Arial" panose="020B0604020202020204" pitchFamily="34" charset="0"/>
                <a:ea typeface="Times New Roman" panose="02020603050405020304" pitchFamily="18" charset="0"/>
                <a:cs typeface="Times New Roman" panose="02020603050405020304" pitchFamily="18" charset="0"/>
              </a:rPr>
              <a:t>Case – </a:t>
            </a:r>
            <a:r>
              <a:rPr lang="en-US" sz="2400" b="1" i="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1842 -</a:t>
            </a:r>
            <a:r>
              <a:rPr lang="en-US" sz="2400" i="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i="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Martin v. Waddell</a:t>
            </a:r>
            <a:r>
              <a:rPr lang="en-US" sz="2400" i="1" dirty="0" smtClean="0">
                <a:effectLst/>
                <a:latin typeface="Arial" panose="020B0604020202020204" pitchFamily="34" charset="0"/>
                <a:ea typeface="Times New Roman" panose="02020603050405020304" pitchFamily="18" charset="0"/>
                <a:cs typeface="Times New Roman" panose="02020603050405020304" pitchFamily="18" charset="0"/>
              </a:rPr>
              <a:t>, Confirmation of the “Public Trust Doctrine” that states own the beds of navigable rivers for title purposes and the state holds the land in trust for the people. .</a:t>
            </a:r>
          </a:p>
          <a:p>
            <a:pPr marL="502920" marR="731520" algn="just">
              <a:lnSpc>
                <a:spcPct val="107000"/>
              </a:lnSpc>
              <a:spcBef>
                <a:spcPts val="0"/>
              </a:spcBef>
              <a:spcAft>
                <a:spcPts val="0"/>
              </a:spcAft>
            </a:pPr>
            <a:r>
              <a:rPr lang="en-US" sz="1000" i="1"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502920" marR="731520" algn="just">
              <a:lnSpc>
                <a:spcPct val="107000"/>
              </a:lnSpc>
              <a:spcBef>
                <a:spcPts val="0"/>
              </a:spcBef>
              <a:spcAft>
                <a:spcPts val="0"/>
              </a:spcAft>
            </a:pPr>
            <a:r>
              <a:rPr lang="en-US" sz="2400" i="1" dirty="0" smtClean="0">
                <a:effectLst/>
                <a:latin typeface="Arial" panose="020B0604020202020204" pitchFamily="34" charset="0"/>
                <a:ea typeface="Times New Roman" panose="02020603050405020304" pitchFamily="18" charset="0"/>
                <a:cs typeface="Times New Roman" panose="02020603050405020304" pitchFamily="18" charset="0"/>
              </a:rPr>
              <a:t>Case – </a:t>
            </a:r>
            <a:r>
              <a:rPr lang="en-US" sz="2400" i="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1845 – </a:t>
            </a:r>
            <a:r>
              <a:rPr lang="en-US" sz="2400" b="1" i="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Pollard v. Hagan</a:t>
            </a:r>
            <a:r>
              <a:rPr lang="en-US" sz="2400" i="1" dirty="0" smtClean="0">
                <a:effectLst/>
                <a:latin typeface="Arial" panose="020B0604020202020204" pitchFamily="34" charset="0"/>
                <a:ea typeface="Times New Roman" panose="02020603050405020304" pitchFamily="18" charset="0"/>
                <a:cs typeface="Times New Roman" panose="02020603050405020304" pitchFamily="18" charset="0"/>
              </a:rPr>
              <a:t>, under the “Equal Footing Doctrine”, confirmed that states owned land under the water based on the public’s right to navigate.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5263978" y="8238"/>
            <a:ext cx="1046205" cy="288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a:t>
            </a:r>
            <a:r>
              <a:rPr lang="en-US" dirty="0"/>
              <a:t>- </a:t>
            </a:r>
            <a:r>
              <a:rPr lang="en-US" dirty="0" smtClean="0"/>
              <a:t>4</a:t>
            </a:r>
            <a:endParaRPr lang="en-US" dirty="0"/>
          </a:p>
        </p:txBody>
      </p:sp>
    </p:spTree>
    <p:extLst>
      <p:ext uri="{BB962C8B-B14F-4D97-AF65-F5344CB8AC3E}">
        <p14:creationId xmlns:p14="http://schemas.microsoft.com/office/powerpoint/2010/main" val="24864161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238"/>
            <a:ext cx="12192000" cy="8870121"/>
          </a:xfrm>
          <a:prstGeom prst="rect">
            <a:avLst/>
          </a:prstGeom>
        </p:spPr>
        <p:txBody>
          <a:bodyPr wrap="square">
            <a:spAutoFit/>
          </a:bodyPr>
          <a:lstStyle/>
          <a:p>
            <a:pPr lvl="0" indent="-228600" algn="ctr">
              <a:lnSpc>
                <a:spcPct val="115000"/>
              </a:lnSpc>
            </a:pPr>
            <a:endParaRPr lang="en-US" sz="8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800" b="1" dirty="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8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8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r>
              <a:rPr lang="en-US" sz="3600" b="1" dirty="0">
                <a:solidFill>
                  <a:prstClr val="black"/>
                </a:solidFill>
                <a:latin typeface="Arial" panose="020B0604020202020204" pitchFamily="34" charset="0"/>
                <a:ea typeface="Calibri" panose="020F0502020204030204" pitchFamily="34" charset="0"/>
              </a:rPr>
              <a:t>SCENARIO </a:t>
            </a:r>
            <a:r>
              <a:rPr lang="en-US" sz="3600" b="1" dirty="0" smtClean="0">
                <a:solidFill>
                  <a:prstClr val="black"/>
                </a:solidFill>
                <a:latin typeface="Arial" panose="020B0604020202020204" pitchFamily="34" charset="0"/>
                <a:ea typeface="Calibri" panose="020F0502020204030204" pitchFamily="34" charset="0"/>
              </a:rPr>
              <a:t>2  </a:t>
            </a:r>
            <a:endParaRPr lang="en-US" sz="3600" b="1" dirty="0">
              <a:solidFill>
                <a:prstClr val="black"/>
              </a:solidFill>
              <a:latin typeface="Arial" panose="020B0604020202020204" pitchFamily="34" charset="0"/>
              <a:ea typeface="Calibri" panose="020F0502020204030204" pitchFamily="34" charset="0"/>
            </a:endParaRPr>
          </a:p>
          <a:p>
            <a:pPr lvl="0" indent="-228600" algn="ctr">
              <a:lnSpc>
                <a:spcPct val="115000"/>
              </a:lnSpc>
            </a:pPr>
            <a:r>
              <a:rPr lang="en-US" sz="3200" b="1" dirty="0">
                <a:solidFill>
                  <a:prstClr val="black"/>
                </a:solidFill>
                <a:latin typeface="Arial" panose="020B0604020202020204" pitchFamily="34" charset="0"/>
                <a:ea typeface="Calibri" panose="020F0502020204030204" pitchFamily="34" charset="0"/>
              </a:rPr>
              <a:t>THE STREAM NAME </a:t>
            </a:r>
            <a:r>
              <a:rPr lang="en-US" sz="3200" b="1" u="sng" dirty="0">
                <a:solidFill>
                  <a:prstClr val="black"/>
                </a:solidFill>
                <a:latin typeface="Arial" panose="020B0604020202020204" pitchFamily="34" charset="0"/>
                <a:ea typeface="Calibri" panose="020F0502020204030204" pitchFamily="34" charset="0"/>
              </a:rPr>
              <a:t>DOES </a:t>
            </a:r>
            <a:r>
              <a:rPr lang="en-US" sz="3200" b="1" u="sng" dirty="0" smtClean="0">
                <a:solidFill>
                  <a:prstClr val="black"/>
                </a:solidFill>
                <a:latin typeface="Arial" panose="020B0604020202020204" pitchFamily="34" charset="0"/>
                <a:ea typeface="Calibri" panose="020F0502020204030204" pitchFamily="34" charset="0"/>
              </a:rPr>
              <a:t>NOT </a:t>
            </a:r>
            <a:r>
              <a:rPr lang="en-US" sz="3200" b="1" dirty="0" smtClean="0">
                <a:solidFill>
                  <a:prstClr val="black"/>
                </a:solidFill>
                <a:latin typeface="Arial" panose="020B0604020202020204" pitchFamily="34" charset="0"/>
                <a:ea typeface="Calibri" panose="020F0502020204030204" pitchFamily="34" charset="0"/>
              </a:rPr>
              <a:t>APPEAR </a:t>
            </a:r>
            <a:r>
              <a:rPr lang="en-US" sz="3200" b="1" dirty="0">
                <a:solidFill>
                  <a:prstClr val="black"/>
                </a:solidFill>
                <a:latin typeface="Arial" panose="020B0604020202020204" pitchFamily="34" charset="0"/>
                <a:ea typeface="Calibri" panose="020F0502020204030204" pitchFamily="34" charset="0"/>
              </a:rPr>
              <a:t>ON </a:t>
            </a:r>
            <a:r>
              <a:rPr lang="en-US" sz="3200" b="1" dirty="0" smtClean="0">
                <a:solidFill>
                  <a:prstClr val="black"/>
                </a:solidFill>
                <a:latin typeface="Arial" panose="020B0604020202020204" pitchFamily="34" charset="0"/>
                <a:ea typeface="Calibri" panose="020F0502020204030204" pitchFamily="34" charset="0"/>
              </a:rPr>
              <a:t>ANY LIST</a:t>
            </a:r>
          </a:p>
          <a:p>
            <a:pPr lvl="0" indent="-228600" algn="ctr">
              <a:lnSpc>
                <a:spcPct val="115000"/>
              </a:lnSpc>
            </a:pPr>
            <a:r>
              <a:rPr lang="en-US" sz="3200" b="1" dirty="0" smtClean="0">
                <a:solidFill>
                  <a:prstClr val="black"/>
                </a:solidFill>
                <a:latin typeface="Arial" panose="020B0604020202020204" pitchFamily="34" charset="0"/>
                <a:ea typeface="Calibri" panose="020F0502020204030204" pitchFamily="34" charset="0"/>
              </a:rPr>
              <a:t>OF NAVIGABLE STREAMS</a:t>
            </a:r>
            <a:endParaRPr lang="en-US" sz="10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r>
              <a:rPr lang="en-US" sz="1000" b="1" dirty="0" smtClean="0">
                <a:solidFill>
                  <a:prstClr val="black"/>
                </a:solidFill>
                <a:latin typeface="Arial" panose="020B0604020202020204" pitchFamily="34" charset="0"/>
                <a:ea typeface="Calibri" panose="020F0502020204030204" pitchFamily="34" charset="0"/>
              </a:rPr>
              <a:t>  </a:t>
            </a:r>
            <a:endParaRPr lang="en-US" sz="3200" b="1" dirty="0">
              <a:solidFill>
                <a:prstClr val="black"/>
              </a:solidFill>
              <a:latin typeface="Arial" panose="020B0604020202020204" pitchFamily="34" charset="0"/>
              <a:ea typeface="Calibri" panose="020F0502020204030204" pitchFamily="34" charset="0"/>
            </a:endParaRPr>
          </a:p>
          <a:p>
            <a:pPr marL="285750" lvl="0" indent="-514350">
              <a:lnSpc>
                <a:spcPct val="115000"/>
              </a:lnSpc>
              <a:buFontTx/>
              <a:buAutoNum type="arabicPeriod"/>
            </a:pPr>
            <a:r>
              <a:rPr lang="en-US" sz="2800" b="1" dirty="0" smtClean="0">
                <a:solidFill>
                  <a:prstClr val="black"/>
                </a:solidFill>
                <a:latin typeface="Arial" panose="020B0604020202020204" pitchFamily="34" charset="0"/>
                <a:ea typeface="Calibri" panose="020F0502020204030204" pitchFamily="34" charset="0"/>
              </a:rPr>
              <a:t>YOU </a:t>
            </a:r>
            <a:r>
              <a:rPr lang="en-US" sz="2800" b="1" dirty="0">
                <a:solidFill>
                  <a:prstClr val="black"/>
                </a:solidFill>
                <a:latin typeface="Arial" panose="020B0604020202020204" pitchFamily="34" charset="0"/>
                <a:ea typeface="Calibri" panose="020F0502020204030204" pitchFamily="34" charset="0"/>
              </a:rPr>
              <a:t>HAVE DETERMINED THAT THE STREAM OF INTEREST </a:t>
            </a:r>
            <a:r>
              <a:rPr lang="en-US" sz="2800" b="1" dirty="0">
                <a:solidFill>
                  <a:srgbClr val="0070C0"/>
                </a:solidFill>
                <a:latin typeface="Arial" panose="020B0604020202020204" pitchFamily="34" charset="0"/>
                <a:ea typeface="Calibri" panose="020F0502020204030204" pitchFamily="34" charset="0"/>
              </a:rPr>
              <a:t>HAS </a:t>
            </a:r>
            <a:r>
              <a:rPr lang="en-US" sz="2800" b="1" dirty="0" smtClean="0">
                <a:solidFill>
                  <a:srgbClr val="0070C0"/>
                </a:solidFill>
                <a:latin typeface="Arial" panose="020B0604020202020204" pitchFamily="34" charset="0"/>
                <a:ea typeface="Calibri" panose="020F0502020204030204" pitchFamily="34" charset="0"/>
              </a:rPr>
              <a:t>NOT BEEN </a:t>
            </a:r>
            <a:r>
              <a:rPr lang="en-US" sz="2800" b="1" dirty="0">
                <a:solidFill>
                  <a:srgbClr val="0070C0"/>
                </a:solidFill>
                <a:latin typeface="Arial" panose="020B0604020202020204" pitchFamily="34" charset="0"/>
                <a:ea typeface="Calibri" panose="020F0502020204030204" pitchFamily="34" charset="0"/>
              </a:rPr>
              <a:t>DECLARED NAVIGABLE </a:t>
            </a:r>
            <a:r>
              <a:rPr lang="en-US" sz="2800" b="1" dirty="0" smtClean="0">
                <a:solidFill>
                  <a:prstClr val="black"/>
                </a:solidFill>
                <a:latin typeface="Arial" panose="020B0604020202020204" pitchFamily="34" charset="0"/>
                <a:ea typeface="Calibri" panose="020F0502020204030204" pitchFamily="34" charset="0"/>
              </a:rPr>
              <a:t>BASED ON A REVIEW OF ALL LIST AVAILABLE TO YOU.</a:t>
            </a:r>
            <a:r>
              <a:rPr lang="en-US" sz="800" b="1" dirty="0" smtClean="0">
                <a:solidFill>
                  <a:prstClr val="black"/>
                </a:solidFill>
                <a:latin typeface="Arial" panose="020B0604020202020204" pitchFamily="34" charset="0"/>
                <a:ea typeface="Calibri" panose="020F0502020204030204" pitchFamily="34" charset="0"/>
              </a:rPr>
              <a:t> </a:t>
            </a:r>
            <a:r>
              <a:rPr lang="en-US" sz="1000" b="1" dirty="0" smtClean="0">
                <a:solidFill>
                  <a:prstClr val="black"/>
                </a:solidFill>
                <a:latin typeface="Arial" panose="020B0604020202020204" pitchFamily="34" charset="0"/>
                <a:ea typeface="Calibri" panose="020F0502020204030204" pitchFamily="34" charset="0"/>
              </a:rPr>
              <a:t> </a:t>
            </a:r>
          </a:p>
          <a:p>
            <a:pPr marL="285750" lvl="0" indent="-514350">
              <a:lnSpc>
                <a:spcPct val="115000"/>
              </a:lnSpc>
              <a:buFontTx/>
              <a:buAutoNum type="arabicPeriod"/>
            </a:pPr>
            <a:endParaRPr lang="en-US" sz="800" b="1" dirty="0" smtClean="0">
              <a:solidFill>
                <a:prstClr val="black"/>
              </a:solidFill>
              <a:latin typeface="Arial" panose="020B0604020202020204" pitchFamily="34" charset="0"/>
              <a:ea typeface="Calibri" panose="020F0502020204030204" pitchFamily="34" charset="0"/>
            </a:endParaRPr>
          </a:p>
          <a:p>
            <a:pPr marL="285750" lvl="0" indent="-514350">
              <a:lnSpc>
                <a:spcPct val="115000"/>
              </a:lnSpc>
              <a:buFontTx/>
              <a:buAutoNum type="arabicPeriod"/>
            </a:pPr>
            <a:r>
              <a:rPr lang="en-US" sz="2800" b="1" dirty="0" smtClean="0">
                <a:solidFill>
                  <a:prstClr val="black"/>
                </a:solidFill>
                <a:latin typeface="Arial" panose="020B0604020202020204" pitchFamily="34" charset="0"/>
                <a:ea typeface="Calibri" panose="020F0502020204030204" pitchFamily="34" charset="0"/>
              </a:rPr>
              <a:t>TITLE </a:t>
            </a:r>
            <a:r>
              <a:rPr lang="en-US" sz="2800" b="1" dirty="0">
                <a:solidFill>
                  <a:prstClr val="black"/>
                </a:solidFill>
                <a:latin typeface="Arial" panose="020B0604020202020204" pitchFamily="34" charset="0"/>
                <a:ea typeface="Calibri" panose="020F0502020204030204" pitchFamily="34" charset="0"/>
              </a:rPr>
              <a:t>SEARCH THE PROPERTY OF INTEREST BACK TO THE ORIGINAL LAND </a:t>
            </a:r>
            <a:r>
              <a:rPr lang="en-US" sz="2800" b="1" dirty="0" smtClean="0">
                <a:solidFill>
                  <a:prstClr val="black"/>
                </a:solidFill>
                <a:latin typeface="Arial" panose="020B0604020202020204" pitchFamily="34" charset="0"/>
                <a:ea typeface="Calibri" panose="020F0502020204030204" pitchFamily="34" charset="0"/>
              </a:rPr>
              <a:t>PATENT</a:t>
            </a:r>
            <a:r>
              <a:rPr lang="en-US" sz="2800" b="1" dirty="0">
                <a:solidFill>
                  <a:prstClr val="black"/>
                </a:solidFill>
                <a:latin typeface="Arial" panose="020B0604020202020204" pitchFamily="34" charset="0"/>
                <a:ea typeface="Calibri" panose="020F0502020204030204" pitchFamily="34" charset="0"/>
              </a:rPr>
              <a:t>. </a:t>
            </a:r>
            <a:r>
              <a:rPr lang="en-US" sz="800" b="1" dirty="0" smtClean="0">
                <a:solidFill>
                  <a:prstClr val="black"/>
                </a:solidFill>
                <a:latin typeface="Arial" panose="020B0604020202020204" pitchFamily="34" charset="0"/>
                <a:ea typeface="Calibri" panose="020F0502020204030204" pitchFamily="34" charset="0"/>
              </a:rPr>
              <a:t> </a:t>
            </a:r>
          </a:p>
          <a:p>
            <a:pPr marL="285750" lvl="0" indent="-514350">
              <a:lnSpc>
                <a:spcPct val="115000"/>
              </a:lnSpc>
              <a:buFontTx/>
              <a:buAutoNum type="arabicPeriod"/>
            </a:pPr>
            <a:endParaRPr lang="en-US" sz="1000" b="1" dirty="0">
              <a:solidFill>
                <a:prstClr val="black"/>
              </a:solidFill>
              <a:latin typeface="Arial" panose="020B0604020202020204" pitchFamily="34" charset="0"/>
              <a:ea typeface="Calibri" panose="020F0502020204030204" pitchFamily="34" charset="0"/>
            </a:endParaRPr>
          </a:p>
          <a:p>
            <a:pPr marL="285750" lvl="0" indent="-514350">
              <a:lnSpc>
                <a:spcPct val="115000"/>
              </a:lnSpc>
              <a:buFontTx/>
              <a:buAutoNum type="arabicPeriod"/>
            </a:pPr>
            <a:r>
              <a:rPr lang="en-US" sz="2800" b="1" dirty="0" smtClean="0">
                <a:solidFill>
                  <a:prstClr val="black"/>
                </a:solidFill>
                <a:latin typeface="Arial" panose="020B0604020202020204" pitchFamily="34" charset="0"/>
                <a:ea typeface="Calibri" panose="020F0502020204030204" pitchFamily="34" charset="0"/>
              </a:rPr>
              <a:t>SEARCH </a:t>
            </a:r>
            <a:r>
              <a:rPr lang="en-US" sz="2800" b="1" dirty="0" smtClean="0">
                <a:solidFill>
                  <a:srgbClr val="0070C0"/>
                </a:solidFill>
                <a:latin typeface="Arial" panose="020B0604020202020204" pitchFamily="34" charset="0"/>
                <a:ea typeface="Calibri" panose="020F0502020204030204" pitchFamily="34" charset="0"/>
              </a:rPr>
              <a:t>HISTORY BOOKS </a:t>
            </a:r>
            <a:r>
              <a:rPr lang="en-US" sz="2800" b="1" dirty="0" smtClean="0">
                <a:solidFill>
                  <a:prstClr val="black"/>
                </a:solidFill>
                <a:latin typeface="Arial" panose="020B0604020202020204" pitchFamily="34" charset="0"/>
                <a:ea typeface="Calibri" panose="020F0502020204030204" pitchFamily="34" charset="0"/>
              </a:rPr>
              <a:t>OF THE MUNICIPALITY FOR THE STREAM NAME. </a:t>
            </a:r>
            <a:r>
              <a:rPr lang="en-US" sz="2800" b="1" dirty="0" smtClean="0">
                <a:solidFill>
                  <a:srgbClr val="0070C0"/>
                </a:solidFill>
                <a:latin typeface="Arial" panose="020B0604020202020204" pitchFamily="34" charset="0"/>
                <a:ea typeface="Calibri" panose="020F0502020204030204" pitchFamily="34" charset="0"/>
              </a:rPr>
              <a:t>MAKE NOTE OF ALL COMMERCIAL USES OF THE STREAM.</a:t>
            </a:r>
          </a:p>
          <a:p>
            <a:pPr lvl="0">
              <a:lnSpc>
                <a:spcPct val="115000"/>
              </a:lnSpc>
            </a:pPr>
            <a:endParaRPr lang="en-US" sz="2800" b="1" dirty="0">
              <a:solidFill>
                <a:prstClr val="black"/>
              </a:solidFill>
              <a:latin typeface="Arial" panose="020B0604020202020204" pitchFamily="34" charset="0"/>
              <a:ea typeface="Calibri" panose="020F0502020204030204" pitchFamily="34" charset="0"/>
            </a:endParaRPr>
          </a:p>
          <a:p>
            <a:pPr marL="285750" lvl="0" indent="-514350">
              <a:lnSpc>
                <a:spcPct val="115000"/>
              </a:lnSpc>
              <a:buFontTx/>
              <a:buAutoNum type="arabicPeriod"/>
            </a:pPr>
            <a:endParaRPr lang="en-US" sz="2800" b="1" dirty="0" smtClean="0">
              <a:solidFill>
                <a:prstClr val="black"/>
              </a:solidFill>
              <a:latin typeface="Arial" panose="020B0604020202020204" pitchFamily="34" charset="0"/>
              <a:ea typeface="Calibri" panose="020F0502020204030204" pitchFamily="34" charset="0"/>
            </a:endParaRPr>
          </a:p>
          <a:p>
            <a:pPr marL="285750" lvl="0" indent="-514350">
              <a:lnSpc>
                <a:spcPct val="115000"/>
              </a:lnSpc>
              <a:buFontTx/>
              <a:buAutoNum type="arabicPeriod"/>
            </a:pPr>
            <a:endParaRPr lang="en-US" sz="2800" b="1" dirty="0">
              <a:solidFill>
                <a:prstClr val="black"/>
              </a:solidFill>
              <a:latin typeface="Arial" panose="020B0604020202020204" pitchFamily="34" charset="0"/>
              <a:ea typeface="Calibri" panose="020F0502020204030204" pitchFamily="34" charset="0"/>
            </a:endParaRPr>
          </a:p>
          <a:p>
            <a:pPr marL="285750" lvl="0" indent="-514350">
              <a:lnSpc>
                <a:spcPct val="115000"/>
              </a:lnSpc>
              <a:buFontTx/>
              <a:buAutoNum type="arabicPeriod"/>
            </a:pPr>
            <a:endParaRPr lang="en-US" sz="2800" b="1" dirty="0">
              <a:solidFill>
                <a:srgbClr val="0070C0"/>
              </a:solidFill>
              <a:latin typeface="Arial" panose="020B0604020202020204" pitchFamily="34" charset="0"/>
              <a:ea typeface="Calibri" panose="020F0502020204030204" pitchFamily="34" charset="0"/>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- 34</a:t>
            </a:r>
            <a:endParaRPr lang="en-US" dirty="0"/>
          </a:p>
        </p:txBody>
      </p:sp>
    </p:spTree>
    <p:extLst>
      <p:ext uri="{BB962C8B-B14F-4D97-AF65-F5344CB8AC3E}">
        <p14:creationId xmlns:p14="http://schemas.microsoft.com/office/powerpoint/2010/main" val="35144327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81857"/>
          </a:xfrm>
          <a:prstGeom prst="rect">
            <a:avLst/>
          </a:prstGeom>
        </p:spPr>
        <p:txBody>
          <a:bodyPr wrap="square">
            <a:spAutoFit/>
          </a:bodyPr>
          <a:lstStyle/>
          <a:p>
            <a:pPr lvl="0" indent="-228600" algn="ctr">
              <a:lnSpc>
                <a:spcPct val="115000"/>
              </a:lnSpc>
            </a:pPr>
            <a:endParaRPr lang="en-US" sz="10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b="1" dirty="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r>
              <a:rPr lang="en-US" sz="3600" b="1" dirty="0">
                <a:solidFill>
                  <a:prstClr val="black"/>
                </a:solidFill>
                <a:latin typeface="Arial" panose="020B0604020202020204" pitchFamily="34" charset="0"/>
                <a:ea typeface="Calibri" panose="020F0502020204030204" pitchFamily="34" charset="0"/>
              </a:rPr>
              <a:t>SCENARIO </a:t>
            </a:r>
            <a:r>
              <a:rPr lang="en-US" sz="3600" b="1" dirty="0">
                <a:solidFill>
                  <a:prstClr val="black"/>
                </a:solidFill>
                <a:latin typeface="Arial" panose="020B0604020202020204" pitchFamily="34" charset="0"/>
                <a:ea typeface="Calibri" panose="020F0502020204030204" pitchFamily="34" charset="0"/>
              </a:rPr>
              <a:t>2 </a:t>
            </a:r>
            <a:r>
              <a:rPr lang="en-US" sz="3600" b="1" dirty="0" smtClean="0">
                <a:solidFill>
                  <a:prstClr val="black"/>
                </a:solidFill>
                <a:latin typeface="Arial" panose="020B0604020202020204" pitchFamily="34" charset="0"/>
                <a:ea typeface="Calibri" panose="020F0502020204030204" pitchFamily="34" charset="0"/>
              </a:rPr>
              <a:t>- CONTINUED</a:t>
            </a:r>
            <a:r>
              <a:rPr lang="en-US" sz="800" b="1" dirty="0" smtClean="0">
                <a:solidFill>
                  <a:prstClr val="black"/>
                </a:solidFill>
                <a:latin typeface="Arial" panose="020B0604020202020204" pitchFamily="34" charset="0"/>
                <a:ea typeface="Calibri" panose="020F0502020204030204" pitchFamily="34" charset="0"/>
              </a:rPr>
              <a:t> </a:t>
            </a:r>
          </a:p>
          <a:p>
            <a:pPr lvl="0" indent="-228600" algn="ctr">
              <a:lnSpc>
                <a:spcPct val="115000"/>
              </a:lnSpc>
            </a:pPr>
            <a:endParaRPr lang="en-US" sz="800" b="1" dirty="0">
              <a:solidFill>
                <a:prstClr val="black"/>
              </a:solidFill>
              <a:latin typeface="Arial" panose="020B0604020202020204" pitchFamily="34" charset="0"/>
              <a:ea typeface="Calibri" panose="020F0502020204030204" pitchFamily="34" charset="0"/>
            </a:endParaRPr>
          </a:p>
          <a:p>
            <a:pPr lvl="0" indent="-228600" algn="ctr">
              <a:lnSpc>
                <a:spcPct val="115000"/>
              </a:lnSpc>
            </a:pPr>
            <a:r>
              <a:rPr lang="en-US" sz="3600" b="1" dirty="0">
                <a:solidFill>
                  <a:prstClr val="black"/>
                </a:solidFill>
                <a:latin typeface="Arial" panose="020B0604020202020204" pitchFamily="34" charset="0"/>
                <a:ea typeface="Calibri" panose="020F0502020204030204" pitchFamily="34" charset="0"/>
              </a:rPr>
              <a:t>THE STREAM NAME </a:t>
            </a:r>
            <a:r>
              <a:rPr lang="en-US" sz="3600" b="1" u="sng" dirty="0">
                <a:solidFill>
                  <a:prstClr val="black"/>
                </a:solidFill>
                <a:latin typeface="Arial" panose="020B0604020202020204" pitchFamily="34" charset="0"/>
                <a:ea typeface="Calibri" panose="020F0502020204030204" pitchFamily="34" charset="0"/>
              </a:rPr>
              <a:t>DOES NOT </a:t>
            </a:r>
            <a:r>
              <a:rPr lang="en-US" sz="3600" b="1" dirty="0">
                <a:solidFill>
                  <a:prstClr val="black"/>
                </a:solidFill>
                <a:latin typeface="Arial" panose="020B0604020202020204" pitchFamily="34" charset="0"/>
                <a:ea typeface="Calibri" panose="020F0502020204030204" pitchFamily="34" charset="0"/>
              </a:rPr>
              <a:t>APPEAR ON ANY LIST</a:t>
            </a:r>
          </a:p>
          <a:p>
            <a:pPr lvl="0" indent="-228600" algn="ctr">
              <a:lnSpc>
                <a:spcPct val="115000"/>
              </a:lnSpc>
            </a:pPr>
            <a:r>
              <a:rPr lang="en-US" sz="3600" b="1" dirty="0">
                <a:solidFill>
                  <a:prstClr val="black"/>
                </a:solidFill>
                <a:latin typeface="Arial" panose="020B0604020202020204" pitchFamily="34" charset="0"/>
                <a:ea typeface="Calibri" panose="020F0502020204030204" pitchFamily="34" charset="0"/>
              </a:rPr>
              <a:t>OF NAVIGABLE STREAMS</a:t>
            </a:r>
            <a:r>
              <a:rPr lang="en-US" sz="800" b="1" dirty="0">
                <a:solidFill>
                  <a:prstClr val="black"/>
                </a:solidFill>
                <a:latin typeface="Arial" panose="020B0604020202020204" pitchFamily="34" charset="0"/>
                <a:ea typeface="Calibri" panose="020F0502020204030204" pitchFamily="34" charset="0"/>
              </a:rPr>
              <a:t>  </a:t>
            </a:r>
          </a:p>
          <a:p>
            <a:pPr lvl="0" indent="-228600" algn="ctr">
              <a:lnSpc>
                <a:spcPct val="115000"/>
              </a:lnSpc>
            </a:pPr>
            <a:endParaRPr lang="en-US" sz="800" b="1" dirty="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800" b="1" dirty="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b="1" dirty="0" smtClean="0">
              <a:solidFill>
                <a:prstClr val="black"/>
              </a:solidFill>
              <a:latin typeface="Arial" panose="020B0604020202020204" pitchFamily="34" charset="0"/>
              <a:ea typeface="Calibri" panose="020F0502020204030204" pitchFamily="34" charset="0"/>
            </a:endParaRPr>
          </a:p>
          <a:p>
            <a:pPr marL="285750" lvl="0" indent="-514350">
              <a:lnSpc>
                <a:spcPct val="115000"/>
              </a:lnSpc>
              <a:buAutoNum type="arabicPeriod" startAt="4"/>
            </a:pPr>
            <a:r>
              <a:rPr lang="en-US" sz="2800" b="1" dirty="0" smtClean="0">
                <a:solidFill>
                  <a:prstClr val="black"/>
                </a:solidFill>
                <a:latin typeface="Arial" panose="020B0604020202020204" pitchFamily="34" charset="0"/>
                <a:ea typeface="Calibri" panose="020F0502020204030204" pitchFamily="34" charset="0"/>
              </a:rPr>
              <a:t>SEARCH LAW BOOKS FOR LEGISLATIVE ACTS APPEARING</a:t>
            </a:r>
          </a:p>
          <a:p>
            <a:pPr lvl="0">
              <a:lnSpc>
                <a:spcPct val="115000"/>
              </a:lnSpc>
            </a:pPr>
            <a:r>
              <a:rPr lang="en-US" sz="2800" b="1" dirty="0">
                <a:solidFill>
                  <a:prstClr val="black"/>
                </a:solidFill>
                <a:latin typeface="Arial" panose="020B0604020202020204" pitchFamily="34" charset="0"/>
                <a:ea typeface="Calibri" panose="020F0502020204030204" pitchFamily="34" charset="0"/>
              </a:rPr>
              <a:t> </a:t>
            </a:r>
            <a:r>
              <a:rPr lang="en-US" sz="2800" b="1" dirty="0" smtClean="0">
                <a:solidFill>
                  <a:prstClr val="black"/>
                </a:solidFill>
                <a:latin typeface="Arial" panose="020B0604020202020204" pitchFamily="34" charset="0"/>
                <a:ea typeface="Calibri" panose="020F0502020204030204" pitchFamily="34" charset="0"/>
              </a:rPr>
              <a:t>    DURING THE TIME PERIOD OF THE DATE OF THE ORIGINAL</a:t>
            </a:r>
          </a:p>
          <a:p>
            <a:pPr lvl="0">
              <a:lnSpc>
                <a:spcPct val="115000"/>
              </a:lnSpc>
            </a:pPr>
            <a:r>
              <a:rPr lang="en-US" sz="2800" b="1" dirty="0">
                <a:solidFill>
                  <a:prstClr val="black"/>
                </a:solidFill>
                <a:latin typeface="Arial" panose="020B0604020202020204" pitchFamily="34" charset="0"/>
                <a:ea typeface="Calibri" panose="020F0502020204030204" pitchFamily="34" charset="0"/>
              </a:rPr>
              <a:t> </a:t>
            </a:r>
            <a:r>
              <a:rPr lang="en-US" sz="2800" b="1" dirty="0" smtClean="0">
                <a:solidFill>
                  <a:prstClr val="black"/>
                </a:solidFill>
                <a:latin typeface="Arial" panose="020B0604020202020204" pitchFamily="34" charset="0"/>
                <a:ea typeface="Calibri" panose="020F0502020204030204" pitchFamily="34" charset="0"/>
              </a:rPr>
              <a:t>    WARRANT OR PATENT. DID THE LEGISLATORS PASS ANY ACTS</a:t>
            </a:r>
          </a:p>
          <a:p>
            <a:pPr lvl="0">
              <a:lnSpc>
                <a:spcPct val="115000"/>
              </a:lnSpc>
            </a:pPr>
            <a:r>
              <a:rPr lang="en-US" sz="2800" b="1" dirty="0" smtClean="0">
                <a:solidFill>
                  <a:prstClr val="black"/>
                </a:solidFill>
                <a:latin typeface="Arial" panose="020B0604020202020204" pitchFamily="34" charset="0"/>
                <a:ea typeface="Calibri" panose="020F0502020204030204" pitchFamily="34" charset="0"/>
              </a:rPr>
              <a:t>     FOR IMPROVEMENT OF NAVIGATION FOR THE STREAM?</a:t>
            </a:r>
          </a:p>
          <a:p>
            <a:pPr lvl="0">
              <a:lnSpc>
                <a:spcPct val="115000"/>
              </a:lnSpc>
            </a:pPr>
            <a:endParaRPr lang="en-US" sz="800" b="1" dirty="0">
              <a:solidFill>
                <a:prstClr val="black"/>
              </a:solidFill>
              <a:latin typeface="Arial" panose="020B0604020202020204" pitchFamily="34" charset="0"/>
              <a:ea typeface="Calibri" panose="020F0502020204030204" pitchFamily="34" charset="0"/>
            </a:endParaRPr>
          </a:p>
          <a:p>
            <a:pPr lvl="0">
              <a:lnSpc>
                <a:spcPct val="115000"/>
              </a:lnSpc>
            </a:pPr>
            <a:r>
              <a:rPr lang="en-US" sz="2800" b="1" dirty="0" smtClean="0">
                <a:solidFill>
                  <a:prstClr val="black"/>
                </a:solidFill>
                <a:latin typeface="Arial" panose="020B0604020202020204" pitchFamily="34" charset="0"/>
                <a:ea typeface="Calibri" panose="020F0502020204030204" pitchFamily="34" charset="0"/>
              </a:rPr>
              <a:t>5. THERE IS NO MENTION OF THE STREAM NAME IN ANY HISTORY </a:t>
            </a:r>
          </a:p>
          <a:p>
            <a:pPr lvl="0">
              <a:lnSpc>
                <a:spcPct val="115000"/>
              </a:lnSpc>
            </a:pPr>
            <a:r>
              <a:rPr lang="en-US" sz="2800" b="1" dirty="0">
                <a:solidFill>
                  <a:prstClr val="black"/>
                </a:solidFill>
                <a:latin typeface="Arial" panose="020B0604020202020204" pitchFamily="34" charset="0"/>
                <a:ea typeface="Calibri" panose="020F0502020204030204" pitchFamily="34" charset="0"/>
              </a:rPr>
              <a:t> </a:t>
            </a:r>
            <a:r>
              <a:rPr lang="en-US" sz="2800" b="1" dirty="0" smtClean="0">
                <a:solidFill>
                  <a:prstClr val="black"/>
                </a:solidFill>
                <a:latin typeface="Arial" panose="020B0604020202020204" pitchFamily="34" charset="0"/>
                <a:ea typeface="Calibri" panose="020F0502020204030204" pitchFamily="34" charset="0"/>
              </a:rPr>
              <a:t>   BOOKS OR LAW BOOKS. </a:t>
            </a:r>
            <a:endParaRPr lang="en-US" sz="1000" b="1" dirty="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b="1" dirty="0">
              <a:solidFill>
                <a:prstClr val="black"/>
              </a:solidFill>
              <a:latin typeface="Arial" panose="020B0604020202020204" pitchFamily="34" charset="0"/>
              <a:ea typeface="Calibri" panose="020F0502020204030204" pitchFamily="34" charset="0"/>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- 35</a:t>
            </a:r>
            <a:endParaRPr lang="en-US" dirty="0"/>
          </a:p>
        </p:txBody>
      </p:sp>
    </p:spTree>
    <p:extLst>
      <p:ext uri="{BB962C8B-B14F-4D97-AF65-F5344CB8AC3E}">
        <p14:creationId xmlns:p14="http://schemas.microsoft.com/office/powerpoint/2010/main" val="16530604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1" cy="7489743"/>
          </a:xfrm>
          <a:prstGeom prst="rect">
            <a:avLst/>
          </a:prstGeom>
        </p:spPr>
        <p:txBody>
          <a:bodyPr wrap="square">
            <a:spAutoFit/>
          </a:bodyPr>
          <a:lstStyle/>
          <a:p>
            <a:pPr lvl="0" indent="-228600" algn="ctr">
              <a:lnSpc>
                <a:spcPct val="115000"/>
              </a:lnSpc>
            </a:pPr>
            <a:endParaRPr lang="en-US" sz="10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b="1" dirty="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1000" b="1" dirty="0" smtClean="0">
              <a:solidFill>
                <a:prstClr val="black"/>
              </a:solidFill>
              <a:latin typeface="Arial" panose="020B0604020202020204" pitchFamily="34" charset="0"/>
              <a:ea typeface="Calibri" panose="020F0502020204030204" pitchFamily="34" charset="0"/>
            </a:endParaRPr>
          </a:p>
          <a:p>
            <a:pPr lvl="0" indent="-228600" algn="ctr">
              <a:lnSpc>
                <a:spcPct val="115000"/>
              </a:lnSpc>
            </a:pPr>
            <a:r>
              <a:rPr lang="en-US" sz="3600" b="1" dirty="0">
                <a:solidFill>
                  <a:prstClr val="black"/>
                </a:solidFill>
                <a:latin typeface="Arial" panose="020B0604020202020204" pitchFamily="34" charset="0"/>
                <a:ea typeface="Calibri" panose="020F0502020204030204" pitchFamily="34" charset="0"/>
              </a:rPr>
              <a:t>SCENARIO </a:t>
            </a:r>
            <a:r>
              <a:rPr lang="en-US" sz="3600" b="1" dirty="0">
                <a:solidFill>
                  <a:prstClr val="black"/>
                </a:solidFill>
                <a:latin typeface="Arial" panose="020B0604020202020204" pitchFamily="34" charset="0"/>
                <a:ea typeface="Calibri" panose="020F0502020204030204" pitchFamily="34" charset="0"/>
              </a:rPr>
              <a:t>2 - CONTINUED</a:t>
            </a:r>
            <a:r>
              <a:rPr lang="en-US" sz="800" b="1" dirty="0">
                <a:solidFill>
                  <a:prstClr val="black"/>
                </a:solidFill>
                <a:latin typeface="Arial" panose="020B0604020202020204" pitchFamily="34" charset="0"/>
                <a:ea typeface="Calibri" panose="020F0502020204030204" pitchFamily="34" charset="0"/>
              </a:rPr>
              <a:t> </a:t>
            </a:r>
          </a:p>
          <a:p>
            <a:pPr lvl="0" indent="-228600" algn="ctr">
              <a:lnSpc>
                <a:spcPct val="115000"/>
              </a:lnSpc>
            </a:pPr>
            <a:endParaRPr lang="en-US" sz="800" b="1" dirty="0">
              <a:solidFill>
                <a:prstClr val="black"/>
              </a:solidFill>
              <a:latin typeface="Arial" panose="020B0604020202020204" pitchFamily="34" charset="0"/>
              <a:ea typeface="Calibri" panose="020F0502020204030204" pitchFamily="34" charset="0"/>
            </a:endParaRPr>
          </a:p>
          <a:p>
            <a:pPr lvl="0" indent="-228600" algn="ctr">
              <a:lnSpc>
                <a:spcPct val="115000"/>
              </a:lnSpc>
            </a:pPr>
            <a:r>
              <a:rPr lang="en-US" sz="3600" b="1" dirty="0">
                <a:solidFill>
                  <a:prstClr val="black"/>
                </a:solidFill>
                <a:latin typeface="Arial" panose="020B0604020202020204" pitchFamily="34" charset="0"/>
                <a:ea typeface="Calibri" panose="020F0502020204030204" pitchFamily="34" charset="0"/>
              </a:rPr>
              <a:t>THE STREAM NAME </a:t>
            </a:r>
            <a:r>
              <a:rPr lang="en-US" sz="3600" b="1" u="sng" dirty="0">
                <a:solidFill>
                  <a:prstClr val="black"/>
                </a:solidFill>
                <a:latin typeface="Arial" panose="020B0604020202020204" pitchFamily="34" charset="0"/>
                <a:ea typeface="Calibri" panose="020F0502020204030204" pitchFamily="34" charset="0"/>
              </a:rPr>
              <a:t>DOES NOT </a:t>
            </a:r>
            <a:r>
              <a:rPr lang="en-US" sz="3600" b="1" dirty="0">
                <a:solidFill>
                  <a:prstClr val="black"/>
                </a:solidFill>
                <a:latin typeface="Arial" panose="020B0604020202020204" pitchFamily="34" charset="0"/>
                <a:ea typeface="Calibri" panose="020F0502020204030204" pitchFamily="34" charset="0"/>
              </a:rPr>
              <a:t>APPEAR ON ANY LIST</a:t>
            </a:r>
          </a:p>
          <a:p>
            <a:pPr lvl="0" indent="-228600" algn="ctr">
              <a:lnSpc>
                <a:spcPct val="115000"/>
              </a:lnSpc>
            </a:pPr>
            <a:r>
              <a:rPr lang="en-US" sz="3600" b="1" dirty="0">
                <a:solidFill>
                  <a:prstClr val="black"/>
                </a:solidFill>
                <a:latin typeface="Arial" panose="020B0604020202020204" pitchFamily="34" charset="0"/>
                <a:ea typeface="Calibri" panose="020F0502020204030204" pitchFamily="34" charset="0"/>
              </a:rPr>
              <a:t>OF NAVIGABLE STREAMS</a:t>
            </a:r>
            <a:r>
              <a:rPr lang="en-US" sz="800" b="1" dirty="0">
                <a:solidFill>
                  <a:prstClr val="black"/>
                </a:solidFill>
                <a:latin typeface="Arial" panose="020B0604020202020204" pitchFamily="34" charset="0"/>
                <a:ea typeface="Calibri" panose="020F0502020204030204" pitchFamily="34" charset="0"/>
              </a:rPr>
              <a:t>  </a:t>
            </a:r>
          </a:p>
          <a:p>
            <a:pPr lvl="0" indent="-228600" algn="ctr">
              <a:lnSpc>
                <a:spcPct val="115000"/>
              </a:lnSpc>
            </a:pPr>
            <a:endParaRPr lang="en-US" sz="800" b="1" dirty="0">
              <a:solidFill>
                <a:prstClr val="black"/>
              </a:solidFill>
              <a:latin typeface="Arial" panose="020B0604020202020204" pitchFamily="34" charset="0"/>
              <a:ea typeface="Calibri" panose="020F0502020204030204" pitchFamily="34" charset="0"/>
            </a:endParaRPr>
          </a:p>
          <a:p>
            <a:pPr lvl="0">
              <a:lnSpc>
                <a:spcPct val="115000"/>
              </a:lnSpc>
            </a:pPr>
            <a:r>
              <a:rPr lang="en-US" sz="2800" b="1" dirty="0" smtClean="0">
                <a:solidFill>
                  <a:prstClr val="black"/>
                </a:solidFill>
                <a:latin typeface="Arial" panose="020B0604020202020204" pitchFamily="34" charset="0"/>
                <a:ea typeface="Calibri" panose="020F0502020204030204" pitchFamily="34" charset="0"/>
              </a:rPr>
              <a:t>6. ARE THERE ANY LOCAL REPORTS OF THE STREAM EVER BEING USED FOR TRANSPORTATION OF PEOPLE OR GOODS?</a:t>
            </a:r>
            <a:endParaRPr lang="en-US" sz="1000" b="1" dirty="0" smtClean="0">
              <a:solidFill>
                <a:prstClr val="black"/>
              </a:solidFill>
              <a:latin typeface="Arial" panose="020B0604020202020204" pitchFamily="34" charset="0"/>
              <a:ea typeface="Calibri" panose="020F0502020204030204" pitchFamily="34" charset="0"/>
            </a:endParaRPr>
          </a:p>
          <a:p>
            <a:pPr lvl="0">
              <a:lnSpc>
                <a:spcPct val="115000"/>
              </a:lnSpc>
            </a:pPr>
            <a:endParaRPr lang="en-US" sz="1000" b="1" dirty="0">
              <a:solidFill>
                <a:prstClr val="black"/>
              </a:solidFill>
              <a:latin typeface="Arial" panose="020B0604020202020204" pitchFamily="34" charset="0"/>
              <a:ea typeface="Calibri" panose="020F0502020204030204" pitchFamily="34" charset="0"/>
            </a:endParaRPr>
          </a:p>
          <a:p>
            <a:pPr lvl="0" indent="-228600" algn="ctr">
              <a:lnSpc>
                <a:spcPct val="115000"/>
              </a:lnSpc>
            </a:pPr>
            <a:r>
              <a:rPr lang="en-US" sz="3600" b="1" dirty="0" smtClean="0">
                <a:solidFill>
                  <a:prstClr val="black"/>
                </a:solidFill>
                <a:latin typeface="Arial" panose="020B0604020202020204" pitchFamily="34" charset="0"/>
                <a:ea typeface="Calibri" panose="020F0502020204030204" pitchFamily="34" charset="0"/>
              </a:rPr>
              <a:t>IF NOTHING CAN BE FOUND AND THERE ARE NO REPORTS OF THE STREAM BEING USED FOR COMMERCIAL PURPOSES, THE STREAM IS PROBABLY NON-NAVIGABLE </a:t>
            </a:r>
            <a:endParaRPr lang="en-US" sz="3600" b="1" dirty="0">
              <a:solidFill>
                <a:prstClr val="black"/>
              </a:solidFill>
              <a:latin typeface="Arial" panose="020B0604020202020204" pitchFamily="34" charset="0"/>
              <a:ea typeface="Calibri" panose="020F0502020204030204" pitchFamily="34" charset="0"/>
            </a:endParaRPr>
          </a:p>
          <a:p>
            <a:pPr lvl="0" indent="-228600" algn="ctr">
              <a:lnSpc>
                <a:spcPct val="115000"/>
              </a:lnSpc>
            </a:pPr>
            <a:endParaRPr lang="en-US" sz="3600" b="1" dirty="0">
              <a:solidFill>
                <a:prstClr val="black"/>
              </a:solidFill>
              <a:latin typeface="Arial" panose="020B0604020202020204" pitchFamily="34" charset="0"/>
              <a:ea typeface="Calibri" panose="020F0502020204030204" pitchFamily="34" charset="0"/>
            </a:endParaRPr>
          </a:p>
          <a:p>
            <a:pPr lvl="0">
              <a:lnSpc>
                <a:spcPct val="115000"/>
              </a:lnSpc>
            </a:pPr>
            <a:endParaRPr lang="en-US" sz="1000" b="1" dirty="0">
              <a:solidFill>
                <a:prstClr val="black"/>
              </a:solidFill>
              <a:latin typeface="Arial" panose="020B0604020202020204" pitchFamily="34" charset="0"/>
              <a:ea typeface="Calibri" panose="020F0502020204030204" pitchFamily="34" charset="0"/>
            </a:endParaRPr>
          </a:p>
          <a:p>
            <a:pPr lvl="0" indent="-228600" algn="ctr">
              <a:lnSpc>
                <a:spcPct val="115000"/>
              </a:lnSpc>
            </a:pPr>
            <a:r>
              <a:rPr lang="en-US" sz="800" b="1" dirty="0" smtClean="0">
                <a:solidFill>
                  <a:prstClr val="black"/>
                </a:solidFill>
                <a:latin typeface="Arial" panose="020B0604020202020204" pitchFamily="34" charset="0"/>
                <a:ea typeface="Calibri" panose="020F0502020204030204" pitchFamily="34" charset="0"/>
              </a:rPr>
              <a:t>  </a:t>
            </a:r>
            <a:endParaRPr lang="en-US" sz="800" b="1" dirty="0">
              <a:solidFill>
                <a:prstClr val="black"/>
              </a:solidFill>
              <a:latin typeface="Arial" panose="020B0604020202020204" pitchFamily="34" charset="0"/>
              <a:ea typeface="Calibri" panose="020F0502020204030204" pitchFamily="34" charset="0"/>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- 36</a:t>
            </a:r>
            <a:endParaRPr lang="en-US" dirty="0"/>
          </a:p>
        </p:txBody>
      </p:sp>
    </p:spTree>
    <p:extLst>
      <p:ext uri="{BB962C8B-B14F-4D97-AF65-F5344CB8AC3E}">
        <p14:creationId xmlns:p14="http://schemas.microsoft.com/office/powerpoint/2010/main" val="26905943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84359"/>
          </a:xfrm>
          <a:prstGeom prst="rect">
            <a:avLst/>
          </a:prstGeom>
        </p:spPr>
        <p:txBody>
          <a:bodyPr wrap="square">
            <a:spAutoFit/>
          </a:bodyPr>
          <a:lstStyle/>
          <a:p>
            <a:pPr lvl="0">
              <a:lnSpc>
                <a:spcPct val="115000"/>
              </a:lnSpc>
            </a:pPr>
            <a:endParaRPr lang="en-US" sz="800" b="1" dirty="0" smtClean="0">
              <a:solidFill>
                <a:srgbClr val="0070C0"/>
              </a:solidFill>
              <a:latin typeface="Arial" panose="020B0604020202020204" pitchFamily="34" charset="0"/>
              <a:ea typeface="Calibri" panose="020F0502020204030204" pitchFamily="34" charset="0"/>
            </a:endParaRPr>
          </a:p>
          <a:p>
            <a:pPr lvl="0">
              <a:lnSpc>
                <a:spcPct val="115000"/>
              </a:lnSpc>
            </a:pPr>
            <a:endParaRPr lang="en-US" sz="800" b="1" dirty="0">
              <a:solidFill>
                <a:srgbClr val="0070C0"/>
              </a:solidFill>
              <a:latin typeface="Arial" panose="020B0604020202020204" pitchFamily="34" charset="0"/>
              <a:ea typeface="Calibri" panose="020F0502020204030204" pitchFamily="34" charset="0"/>
            </a:endParaRPr>
          </a:p>
          <a:p>
            <a:pPr lvl="0">
              <a:lnSpc>
                <a:spcPct val="115000"/>
              </a:lnSpc>
            </a:pPr>
            <a:endParaRPr lang="en-US" sz="800" b="1" dirty="0" smtClean="0">
              <a:solidFill>
                <a:srgbClr val="0070C0"/>
              </a:solidFill>
              <a:latin typeface="Arial" panose="020B0604020202020204" pitchFamily="34" charset="0"/>
              <a:ea typeface="Calibri" panose="020F0502020204030204" pitchFamily="34" charset="0"/>
            </a:endParaRPr>
          </a:p>
          <a:p>
            <a:pPr lvl="0">
              <a:lnSpc>
                <a:spcPct val="115000"/>
              </a:lnSpc>
            </a:pPr>
            <a:endParaRPr lang="en-US" sz="800" b="1" dirty="0">
              <a:solidFill>
                <a:srgbClr val="0070C0"/>
              </a:solidFill>
              <a:latin typeface="Arial" panose="020B0604020202020204" pitchFamily="34" charset="0"/>
              <a:ea typeface="Calibri" panose="020F0502020204030204" pitchFamily="34" charset="0"/>
            </a:endParaRPr>
          </a:p>
          <a:p>
            <a:pPr lvl="0">
              <a:lnSpc>
                <a:spcPct val="115000"/>
              </a:lnSpc>
            </a:pPr>
            <a:endParaRPr lang="en-US" sz="800" b="1" dirty="0" smtClean="0">
              <a:solidFill>
                <a:srgbClr val="0070C0"/>
              </a:solidFill>
              <a:latin typeface="Arial" panose="020B0604020202020204" pitchFamily="34" charset="0"/>
              <a:ea typeface="Calibri" panose="020F0502020204030204" pitchFamily="34" charset="0"/>
            </a:endParaRPr>
          </a:p>
          <a:p>
            <a:pPr lvl="0">
              <a:lnSpc>
                <a:spcPct val="115000"/>
              </a:lnSpc>
            </a:pPr>
            <a:r>
              <a:rPr lang="en-US" sz="3600" b="1" dirty="0" smtClean="0">
                <a:solidFill>
                  <a:srgbClr val="0070C0"/>
                </a:solidFill>
                <a:latin typeface="Arial" panose="020B0604020202020204" pitchFamily="34" charset="0"/>
                <a:ea typeface="Calibri" panose="020F0502020204030204" pitchFamily="34" charset="0"/>
              </a:rPr>
              <a:t>REMEMBER: </a:t>
            </a:r>
            <a:r>
              <a:rPr lang="en-US" sz="3600" b="1" dirty="0" smtClean="0">
                <a:solidFill>
                  <a:prstClr val="black"/>
                </a:solidFill>
                <a:latin typeface="Arial" panose="020B0604020202020204" pitchFamily="34" charset="0"/>
                <a:ea typeface="Calibri" panose="020F0502020204030204" pitchFamily="34" charset="0"/>
              </a:rPr>
              <a:t>REPORTS PREPARED BY FEDERAL &amp; STATE AGENCIES, DECLARING STREAMS TO BE NAVIGABLE,  ARE SAID TO BE JUSTIFIED THROUGH:</a:t>
            </a:r>
          </a:p>
          <a:p>
            <a:pPr lvl="0">
              <a:lnSpc>
                <a:spcPct val="115000"/>
              </a:lnSpc>
            </a:pPr>
            <a:endParaRPr lang="en-US" sz="2800" b="1" dirty="0">
              <a:solidFill>
                <a:prstClr val="black"/>
              </a:solidFill>
              <a:latin typeface="Arial" panose="020B0604020202020204" pitchFamily="34" charset="0"/>
              <a:ea typeface="Calibri" panose="020F0502020204030204" pitchFamily="34" charset="0"/>
            </a:endParaRPr>
          </a:p>
          <a:p>
            <a:pPr lvl="0" algn="just"/>
            <a:r>
              <a:rPr lang="en-US" sz="3200" b="1" dirty="0" smtClean="0">
                <a:solidFill>
                  <a:srgbClr val="0070C0"/>
                </a:solidFill>
                <a:latin typeface="Arial" panose="020B0604020202020204" pitchFamily="34" charset="0"/>
                <a:ea typeface="Times New Roman" panose="02020603050405020304" pitchFamily="18" charset="0"/>
              </a:rPr>
              <a:t>COMPLETE LEGAL ANALYSIS OF THE WATERWAY, THOROUGH HISTORICAL RESEARCH, AND SEARCHES OF RECORDS OF PENNSYLVANIA COURT DECISIONS.</a:t>
            </a:r>
            <a:endParaRPr lang="en-US" sz="3200" b="1" dirty="0">
              <a:solidFill>
                <a:srgbClr val="0070C0"/>
              </a:solidFill>
              <a:latin typeface="Times New Roman" panose="02020603050405020304" pitchFamily="18" charset="0"/>
              <a:ea typeface="Times New Roman" panose="02020603050405020304" pitchFamily="18" charset="0"/>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- 37</a:t>
            </a:r>
            <a:endParaRPr lang="en-US" dirty="0"/>
          </a:p>
        </p:txBody>
      </p:sp>
    </p:spTree>
    <p:extLst>
      <p:ext uri="{BB962C8B-B14F-4D97-AF65-F5344CB8AC3E}">
        <p14:creationId xmlns:p14="http://schemas.microsoft.com/office/powerpoint/2010/main" val="3640297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763629"/>
          </a:xfrm>
          <a:prstGeom prst="rect">
            <a:avLst/>
          </a:prstGeom>
        </p:spPr>
        <p:txBody>
          <a:bodyPr wrap="square">
            <a:spAutoFit/>
          </a:bodyPr>
          <a:lstStyle/>
          <a:p>
            <a:pPr algn="ctr">
              <a:lnSpc>
                <a:spcPct val="115000"/>
              </a:lnSpc>
              <a:spcAft>
                <a:spcPts val="1000"/>
              </a:spcAft>
            </a:pPr>
            <a:endParaRPr lang="en-US" sz="1000" b="1" u="sng"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US" sz="1000" b="1" u="sng"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US" sz="1000" b="1" u="sng"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3600" b="1" u="sng" dirty="0" smtClean="0">
                <a:latin typeface="Calibri" panose="020F0502020204030204" pitchFamily="34" charset="0"/>
                <a:ea typeface="Calibri" panose="020F0502020204030204" pitchFamily="34" charset="0"/>
                <a:cs typeface="Times New Roman" panose="02020603050405020304" pitchFamily="18" charset="0"/>
              </a:rPr>
              <a:t>FREQUENTLY </a:t>
            </a:r>
            <a:r>
              <a:rPr lang="en-US" sz="3600" b="1" u="sng" dirty="0">
                <a:latin typeface="Calibri" panose="020F0502020204030204" pitchFamily="34" charset="0"/>
                <a:ea typeface="Calibri" panose="020F0502020204030204" pitchFamily="34" charset="0"/>
                <a:cs typeface="Times New Roman" panose="02020603050405020304" pitchFamily="18" charset="0"/>
              </a:rPr>
              <a:t>ASKED QUESTIONS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3600" b="1" u="sng" dirty="0" smtClean="0">
                <a:latin typeface="Calibri" panose="020F0502020204030204" pitchFamily="34" charset="0"/>
                <a:ea typeface="Calibri" panose="020F0502020204030204" pitchFamily="34" charset="0"/>
                <a:cs typeface="Times New Roman" panose="02020603050405020304" pitchFamily="18" charset="0"/>
              </a:rPr>
              <a:t>PENNSYLVANIA FISH AND BOAT COMMISSION</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3600" b="1" u="sng" dirty="0" smtClean="0">
                <a:latin typeface="Calibri" panose="020F0502020204030204" pitchFamily="34" charset="0"/>
                <a:ea typeface="Calibri" panose="020F0502020204030204" pitchFamily="34" charset="0"/>
                <a:cs typeface="Times New Roman" panose="02020603050405020304" pitchFamily="18" charset="0"/>
              </a:rPr>
              <a:t>PUBLIC RIGHTS IN PENNSYLVANIA WATERS</a:t>
            </a:r>
          </a:p>
          <a:p>
            <a:pPr algn="ctr">
              <a:lnSpc>
                <a:spcPct val="115000"/>
              </a:lnSpc>
              <a:spcAft>
                <a:spcPts val="1000"/>
              </a:spcAft>
            </a:pPr>
            <a:endParaRPr lang="en-US" sz="3600" b="1" u="sng" dirty="0">
              <a:effectLst/>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pPr>
            <a:r>
              <a:rPr lang="en-US" sz="320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http://fishandboat.com/water/public/faq_public_waters.htm#top</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- 38</a:t>
            </a:r>
            <a:endParaRPr lang="en-US" dirty="0"/>
          </a:p>
        </p:txBody>
      </p:sp>
    </p:spTree>
    <p:extLst>
      <p:ext uri="{BB962C8B-B14F-4D97-AF65-F5344CB8AC3E}">
        <p14:creationId xmlns:p14="http://schemas.microsoft.com/office/powerpoint/2010/main" val="23487182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370975"/>
          </a:xfrm>
          <a:prstGeom prst="rect">
            <a:avLst/>
          </a:prstGeom>
        </p:spPr>
        <p:txBody>
          <a:bodyPr wrap="square">
            <a:spAutoFit/>
          </a:bodyPr>
          <a:lstStyle/>
          <a:p>
            <a:endParaRPr lang="en-US" sz="800" b="1" dirty="0" smtClean="0">
              <a:solidFill>
                <a:prstClr val="black"/>
              </a:solidFill>
              <a:latin typeface="Arial" panose="020B0604020202020204" pitchFamily="34" charset="0"/>
              <a:ea typeface="Calibri" panose="020F0502020204030204" pitchFamily="34" charset="0"/>
            </a:endParaRPr>
          </a:p>
          <a:p>
            <a:endParaRPr lang="en-US" sz="800" b="1" dirty="0">
              <a:solidFill>
                <a:prstClr val="black"/>
              </a:solidFill>
              <a:latin typeface="Arial" panose="020B0604020202020204" pitchFamily="34" charset="0"/>
              <a:ea typeface="Calibri" panose="020F0502020204030204" pitchFamily="34" charset="0"/>
            </a:endParaRPr>
          </a:p>
          <a:p>
            <a:endParaRPr lang="en-US" sz="800" b="1" dirty="0" smtClean="0">
              <a:solidFill>
                <a:prstClr val="black"/>
              </a:solidFill>
              <a:latin typeface="Arial" panose="020B0604020202020204" pitchFamily="34" charset="0"/>
              <a:ea typeface="Calibri" panose="020F0502020204030204" pitchFamily="34" charset="0"/>
            </a:endParaRPr>
          </a:p>
          <a:p>
            <a:endParaRPr lang="en-US" sz="800" b="1" dirty="0">
              <a:solidFill>
                <a:prstClr val="black"/>
              </a:solidFill>
              <a:latin typeface="Arial" panose="020B0604020202020204" pitchFamily="34" charset="0"/>
              <a:ea typeface="Calibri" panose="020F0502020204030204" pitchFamily="34" charset="0"/>
            </a:endParaRPr>
          </a:p>
          <a:p>
            <a:endParaRPr lang="en-US" sz="800" b="1" dirty="0" smtClean="0">
              <a:solidFill>
                <a:prstClr val="black"/>
              </a:solidFill>
              <a:latin typeface="Arial" panose="020B0604020202020204" pitchFamily="34" charset="0"/>
              <a:ea typeface="Calibri" panose="020F0502020204030204" pitchFamily="34" charset="0"/>
            </a:endParaRPr>
          </a:p>
          <a:p>
            <a:pPr marL="742950" indent="-742950">
              <a:buAutoNum type="arabicPeriod"/>
            </a:pPr>
            <a:r>
              <a:rPr lang="en-US" sz="3600" b="1" dirty="0" smtClean="0">
                <a:solidFill>
                  <a:srgbClr val="464646"/>
                </a:solidFill>
                <a:latin typeface="Montserrat"/>
              </a:rPr>
              <a:t>ARE PENNSYLVANIA’S WATERS CONSIDERED PUBLIC AND THEREFORE OPEN TO LEGAL FISHING AND BOATING?</a:t>
            </a:r>
          </a:p>
          <a:p>
            <a:endParaRPr lang="en-US" sz="800" b="1" dirty="0" smtClean="0">
              <a:solidFill>
                <a:srgbClr val="464646"/>
              </a:solidFill>
              <a:latin typeface="Montserrat"/>
            </a:endParaRPr>
          </a:p>
          <a:p>
            <a:pPr algn="ctr"/>
            <a:r>
              <a:rPr lang="en-US" sz="3600" dirty="0" smtClean="0">
                <a:solidFill>
                  <a:srgbClr val="0070C0"/>
                </a:solidFill>
                <a:latin typeface="Montserrat"/>
              </a:rPr>
              <a:t>Some </a:t>
            </a:r>
            <a:r>
              <a:rPr lang="en-US" sz="3600" dirty="0">
                <a:solidFill>
                  <a:srgbClr val="0070C0"/>
                </a:solidFill>
                <a:latin typeface="Montserrat"/>
              </a:rPr>
              <a:t>are; some aren’t. </a:t>
            </a:r>
            <a:endParaRPr lang="en-US" sz="3600" dirty="0" smtClean="0">
              <a:solidFill>
                <a:srgbClr val="0070C0"/>
              </a:solidFill>
              <a:latin typeface="Montserrat"/>
            </a:endParaRPr>
          </a:p>
          <a:p>
            <a:r>
              <a:rPr lang="en-US" sz="3600" dirty="0" smtClean="0">
                <a:solidFill>
                  <a:srgbClr val="464646"/>
                </a:solidFill>
                <a:latin typeface="Montserrat"/>
              </a:rPr>
              <a:t>In </a:t>
            </a:r>
            <a:r>
              <a:rPr lang="en-US" sz="3600" dirty="0">
                <a:solidFill>
                  <a:srgbClr val="464646"/>
                </a:solidFill>
                <a:latin typeface="Montserrat"/>
              </a:rPr>
              <a:t>addition to the legal status of the waterway itself, the status of the adjacent - or “riparian” - lands play a significant role in determining who has what rights. Unfortunately, a brief answer cannot comprehensively address this complex subject, which has generated major court decisions and lengthy law review articles</a:t>
            </a:r>
            <a:endParaRPr lang="en-US" sz="3600" b="0" i="0" dirty="0">
              <a:solidFill>
                <a:srgbClr val="464646"/>
              </a:solidFill>
              <a:effectLst/>
              <a:latin typeface="Montserrat"/>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- 39</a:t>
            </a:r>
            <a:endParaRPr lang="en-US" dirty="0"/>
          </a:p>
        </p:txBody>
      </p:sp>
    </p:spTree>
    <p:extLst>
      <p:ext uri="{BB962C8B-B14F-4D97-AF65-F5344CB8AC3E}">
        <p14:creationId xmlns:p14="http://schemas.microsoft.com/office/powerpoint/2010/main" val="10999755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432530"/>
          </a:xfrm>
          <a:prstGeom prst="rect">
            <a:avLst/>
          </a:prstGeom>
        </p:spPr>
        <p:txBody>
          <a:bodyPr wrap="square">
            <a:spAutoFit/>
          </a:bodyPr>
          <a:lstStyle/>
          <a:p>
            <a:endParaRPr lang="en-US" sz="800" b="1" dirty="0" smtClean="0">
              <a:solidFill>
                <a:prstClr val="black"/>
              </a:solidFill>
              <a:latin typeface="Arial" panose="020B0604020202020204" pitchFamily="34" charset="0"/>
              <a:ea typeface="Calibri" panose="020F0502020204030204" pitchFamily="34" charset="0"/>
            </a:endParaRPr>
          </a:p>
          <a:p>
            <a:endParaRPr lang="en-US" sz="3600" b="1" dirty="0" smtClean="0">
              <a:solidFill>
                <a:srgbClr val="464646"/>
              </a:solidFill>
              <a:latin typeface="Montserrat"/>
            </a:endParaRPr>
          </a:p>
          <a:p>
            <a:pPr algn="ctr"/>
            <a:r>
              <a:rPr lang="en-US" sz="3600" b="1" dirty="0" smtClean="0">
                <a:solidFill>
                  <a:srgbClr val="464646"/>
                </a:solidFill>
                <a:latin typeface="Montserrat"/>
              </a:rPr>
              <a:t>2</a:t>
            </a:r>
            <a:r>
              <a:rPr lang="en-US" sz="3600" b="1" dirty="0">
                <a:solidFill>
                  <a:srgbClr val="464646"/>
                </a:solidFill>
                <a:latin typeface="Montserrat"/>
              </a:rPr>
              <a:t>. </a:t>
            </a:r>
            <a:r>
              <a:rPr lang="en-US" sz="3600" b="1" dirty="0" smtClean="0">
                <a:solidFill>
                  <a:srgbClr val="464646"/>
                </a:solidFill>
                <a:latin typeface="Montserrat"/>
              </a:rPr>
              <a:t>SO WHICH WATERS ARE CONSIDERED TO BE PUBLIC?</a:t>
            </a:r>
          </a:p>
          <a:p>
            <a:endParaRPr lang="en-US" sz="800" b="1" dirty="0" smtClean="0">
              <a:solidFill>
                <a:srgbClr val="464646"/>
              </a:solidFill>
              <a:latin typeface="Montserrat"/>
            </a:endParaRPr>
          </a:p>
          <a:p>
            <a:r>
              <a:rPr lang="en-US" sz="3600" dirty="0" smtClean="0">
                <a:solidFill>
                  <a:srgbClr val="464646"/>
                </a:solidFill>
                <a:latin typeface="Montserrat"/>
              </a:rPr>
              <a:t>Public </a:t>
            </a:r>
            <a:r>
              <a:rPr lang="en-US" sz="3600" dirty="0">
                <a:solidFill>
                  <a:srgbClr val="464646"/>
                </a:solidFill>
                <a:latin typeface="Montserrat"/>
              </a:rPr>
              <a:t>waters include the great or principal rivers of the Commonwealth. </a:t>
            </a:r>
            <a:r>
              <a:rPr lang="en-US" sz="3600" dirty="0">
                <a:solidFill>
                  <a:srgbClr val="0070C0"/>
                </a:solidFill>
                <a:latin typeface="Montserrat"/>
              </a:rPr>
              <a:t>The Pennsylvania Supreme Court in Shrunk v. Schuylkill Navigation Company in 1826 defined the great rivers to be the Ohio, Monongahela, Youghiogheny, Allegheny, Susquehanna, and its north and </a:t>
            </a:r>
            <a:r>
              <a:rPr lang="en-US" sz="3600" dirty="0" smtClean="0">
                <a:solidFill>
                  <a:srgbClr val="0070C0"/>
                </a:solidFill>
                <a:latin typeface="Montserrat"/>
              </a:rPr>
              <a:t>west </a:t>
            </a:r>
            <a:r>
              <a:rPr lang="en-US" sz="3600" dirty="0">
                <a:solidFill>
                  <a:srgbClr val="0070C0"/>
                </a:solidFill>
                <a:latin typeface="Montserrat"/>
              </a:rPr>
              <a:t>branches, Juniata, Schuylkill, Lehigh and Delaware. Public waters also include “legally navigable” rivers, streams and lakes.</a:t>
            </a:r>
            <a:endParaRPr lang="en-US" sz="3600" b="0" i="0" dirty="0">
              <a:solidFill>
                <a:srgbClr val="0070C0"/>
              </a:solidFill>
              <a:effectLst/>
              <a:latin typeface="Montserrat"/>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- 40</a:t>
            </a:r>
            <a:endParaRPr lang="en-US" dirty="0"/>
          </a:p>
        </p:txBody>
      </p:sp>
    </p:spTree>
    <p:extLst>
      <p:ext uri="{BB962C8B-B14F-4D97-AF65-F5344CB8AC3E}">
        <p14:creationId xmlns:p14="http://schemas.microsoft.com/office/powerpoint/2010/main" val="15718727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617196"/>
          </a:xfrm>
          <a:prstGeom prst="rect">
            <a:avLst/>
          </a:prstGeom>
        </p:spPr>
        <p:txBody>
          <a:bodyPr wrap="square">
            <a:spAutoFit/>
          </a:bodyPr>
          <a:lstStyle/>
          <a:p>
            <a:pPr algn="ctr"/>
            <a:endParaRPr lang="en-US" sz="1000" b="1" dirty="0" smtClean="0">
              <a:solidFill>
                <a:srgbClr val="464646"/>
              </a:solidFill>
              <a:latin typeface="Montserrat"/>
            </a:endParaRPr>
          </a:p>
          <a:p>
            <a:endParaRPr lang="en-US" sz="1000" b="1" dirty="0">
              <a:solidFill>
                <a:srgbClr val="464646"/>
              </a:solidFill>
              <a:latin typeface="Montserrat"/>
            </a:endParaRPr>
          </a:p>
          <a:p>
            <a:endParaRPr lang="en-US" sz="1000" b="1" dirty="0" smtClean="0">
              <a:solidFill>
                <a:srgbClr val="464646"/>
              </a:solidFill>
              <a:latin typeface="Montserrat"/>
            </a:endParaRPr>
          </a:p>
          <a:p>
            <a:endParaRPr lang="en-US" sz="1000" b="1" dirty="0" smtClean="0">
              <a:solidFill>
                <a:srgbClr val="464646"/>
              </a:solidFill>
              <a:latin typeface="Montserrat"/>
            </a:endParaRPr>
          </a:p>
          <a:p>
            <a:r>
              <a:rPr lang="en-US" sz="3600" b="1" dirty="0" smtClean="0">
                <a:solidFill>
                  <a:srgbClr val="464646"/>
                </a:solidFill>
                <a:latin typeface="Montserrat"/>
              </a:rPr>
              <a:t>3. WHAT MAKES A RIVER, STREAM OR LAKE NAVIGABLE FOR LEGAL PURPOSES?</a:t>
            </a:r>
            <a:endParaRPr lang="en-US" sz="800" b="1" dirty="0" smtClean="0">
              <a:solidFill>
                <a:srgbClr val="464646"/>
              </a:solidFill>
              <a:latin typeface="Montserrat"/>
            </a:endParaRPr>
          </a:p>
          <a:p>
            <a:endParaRPr lang="en-US" sz="800" b="1" dirty="0" smtClean="0">
              <a:solidFill>
                <a:srgbClr val="464646"/>
              </a:solidFill>
              <a:latin typeface="Montserrat"/>
            </a:endParaRPr>
          </a:p>
          <a:p>
            <a:endParaRPr lang="en-US" sz="800" b="1" dirty="0">
              <a:solidFill>
                <a:srgbClr val="464646"/>
              </a:solidFill>
              <a:latin typeface="Montserrat"/>
            </a:endParaRPr>
          </a:p>
          <a:p>
            <a:r>
              <a:rPr lang="en-US" sz="3600" dirty="0">
                <a:solidFill>
                  <a:srgbClr val="0070C0"/>
                </a:solidFill>
                <a:latin typeface="Montserrat"/>
              </a:rPr>
              <a:t>Waterways must be regarded as “navigable in law if they are navigable in fact.” According to the United States Supreme Court in The Daniel Ball in 1870, waterways are “navigable in fact” when they are used or are susceptible of being </a:t>
            </a:r>
            <a:r>
              <a:rPr lang="en-US" sz="3600" u="sng" dirty="0">
                <a:solidFill>
                  <a:srgbClr val="0070C0"/>
                </a:solidFill>
                <a:latin typeface="Montserrat"/>
              </a:rPr>
              <a:t>used in their ordinary condition </a:t>
            </a:r>
            <a:r>
              <a:rPr lang="en-US" sz="3600" dirty="0">
                <a:solidFill>
                  <a:srgbClr val="0070C0"/>
                </a:solidFill>
                <a:latin typeface="Montserrat"/>
              </a:rPr>
              <a:t>as highways for commerce over which trade and travel are or may be conducted in customary modes of trade and travel on water.</a:t>
            </a:r>
            <a:endParaRPr lang="en-US" sz="3600" b="0" i="0" dirty="0">
              <a:solidFill>
                <a:srgbClr val="0070C0"/>
              </a:solidFill>
              <a:effectLst/>
              <a:latin typeface="Montserrat"/>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41</a:t>
            </a:r>
          </a:p>
        </p:txBody>
      </p:sp>
    </p:spTree>
    <p:extLst>
      <p:ext uri="{BB962C8B-B14F-4D97-AF65-F5344CB8AC3E}">
        <p14:creationId xmlns:p14="http://schemas.microsoft.com/office/powerpoint/2010/main" val="16274160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0" cy="6955750"/>
          </a:xfrm>
          <a:prstGeom prst="rect">
            <a:avLst/>
          </a:prstGeom>
        </p:spPr>
        <p:txBody>
          <a:bodyPr wrap="square">
            <a:spAutoFit/>
          </a:bodyPr>
          <a:lstStyle/>
          <a:p>
            <a:pPr algn="ctr"/>
            <a:endParaRPr lang="en-US" sz="1000" b="1" dirty="0" smtClean="0">
              <a:solidFill>
                <a:srgbClr val="464646"/>
              </a:solidFill>
              <a:latin typeface="Montserrat"/>
            </a:endParaRPr>
          </a:p>
          <a:p>
            <a:pPr algn="ctr"/>
            <a:endParaRPr lang="en-US" sz="1000" b="1" dirty="0">
              <a:solidFill>
                <a:srgbClr val="464646"/>
              </a:solidFill>
              <a:latin typeface="Montserrat"/>
            </a:endParaRPr>
          </a:p>
          <a:p>
            <a:pPr algn="ctr"/>
            <a:endParaRPr lang="en-US" sz="1000" b="1" dirty="0" smtClean="0">
              <a:solidFill>
                <a:srgbClr val="464646"/>
              </a:solidFill>
              <a:latin typeface="Montserrat"/>
            </a:endParaRPr>
          </a:p>
          <a:p>
            <a:pPr algn="ctr"/>
            <a:endParaRPr lang="en-US" sz="1000" b="1" dirty="0" smtClean="0">
              <a:solidFill>
                <a:srgbClr val="464646"/>
              </a:solidFill>
              <a:latin typeface="Montserrat"/>
            </a:endParaRPr>
          </a:p>
          <a:p>
            <a:r>
              <a:rPr lang="en-US" sz="3600" b="1" dirty="0" smtClean="0">
                <a:solidFill>
                  <a:srgbClr val="464646"/>
                </a:solidFill>
                <a:latin typeface="Montserrat"/>
              </a:rPr>
              <a:t>4. DOES THAT MEAN THAT A WATERWAY MUST CURRENTLY BE USED FOR COMMERCIAL PURPOSES IN ORDER TO BE NAVIGABLE?</a:t>
            </a:r>
            <a:r>
              <a:rPr lang="en-US" sz="800" b="1" dirty="0" smtClean="0">
                <a:solidFill>
                  <a:srgbClr val="464646"/>
                </a:solidFill>
                <a:latin typeface="Montserrat"/>
              </a:rPr>
              <a:t> </a:t>
            </a:r>
          </a:p>
          <a:p>
            <a:endParaRPr lang="en-US" sz="1000" b="1" dirty="0">
              <a:solidFill>
                <a:srgbClr val="464646"/>
              </a:solidFill>
              <a:latin typeface="Montserrat"/>
            </a:endParaRPr>
          </a:p>
          <a:p>
            <a:r>
              <a:rPr lang="en-US" sz="3600" dirty="0">
                <a:solidFill>
                  <a:srgbClr val="0070C0"/>
                </a:solidFill>
                <a:latin typeface="Montserrat"/>
              </a:rPr>
              <a:t>No. The test for navigability is not a contemporary test. It’s a historic test that goes back to when William Penn was granted charter to Pennsylvania. Pennsylvania courts place particularly emphasis on a waterway’s use during the late 18th and early 19th centuries – prior to the invention of modern modes of transportation and at a time when the only significant routes of travel, trade and commerce were on waterways.</a:t>
            </a:r>
            <a:endParaRPr lang="en-US" sz="3600" b="0" i="0" dirty="0">
              <a:solidFill>
                <a:srgbClr val="0070C0"/>
              </a:solidFill>
              <a:effectLst/>
              <a:latin typeface="Montserrat"/>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- 42</a:t>
            </a:r>
            <a:endParaRPr lang="en-US" dirty="0"/>
          </a:p>
        </p:txBody>
      </p:sp>
    </p:spTree>
    <p:extLst>
      <p:ext uri="{BB962C8B-B14F-4D97-AF65-F5344CB8AC3E}">
        <p14:creationId xmlns:p14="http://schemas.microsoft.com/office/powerpoint/2010/main" val="9526963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93647"/>
          </a:xfrm>
          <a:prstGeom prst="rect">
            <a:avLst/>
          </a:prstGeom>
        </p:spPr>
        <p:txBody>
          <a:bodyPr wrap="square">
            <a:spAutoFit/>
          </a:bodyPr>
          <a:lstStyle/>
          <a:p>
            <a:pPr algn="ctr"/>
            <a:endParaRPr lang="en-US" sz="1000" b="1" dirty="0" smtClean="0">
              <a:solidFill>
                <a:srgbClr val="464646"/>
              </a:solidFill>
              <a:latin typeface="Montserrat"/>
            </a:endParaRPr>
          </a:p>
          <a:p>
            <a:pPr algn="ctr"/>
            <a:endParaRPr lang="en-US" sz="1000" b="1" dirty="0">
              <a:solidFill>
                <a:srgbClr val="464646"/>
              </a:solidFill>
              <a:latin typeface="Montserrat"/>
            </a:endParaRPr>
          </a:p>
          <a:p>
            <a:pPr algn="ctr"/>
            <a:endParaRPr lang="en-US" sz="1000" b="1" dirty="0" smtClean="0">
              <a:solidFill>
                <a:srgbClr val="464646"/>
              </a:solidFill>
              <a:latin typeface="Montserrat"/>
            </a:endParaRPr>
          </a:p>
          <a:p>
            <a:pPr algn="ctr"/>
            <a:endParaRPr lang="en-US" sz="1000" b="1" dirty="0">
              <a:solidFill>
                <a:srgbClr val="464646"/>
              </a:solidFill>
              <a:latin typeface="Montserrat"/>
            </a:endParaRPr>
          </a:p>
          <a:p>
            <a:pPr algn="ctr"/>
            <a:endParaRPr lang="en-US" sz="1000" b="1" dirty="0" smtClean="0">
              <a:solidFill>
                <a:srgbClr val="464646"/>
              </a:solidFill>
              <a:latin typeface="Montserrat"/>
            </a:endParaRPr>
          </a:p>
          <a:p>
            <a:r>
              <a:rPr lang="en-US" sz="3600" b="1" dirty="0" smtClean="0">
                <a:solidFill>
                  <a:srgbClr val="464646"/>
                </a:solidFill>
                <a:latin typeface="Montserrat"/>
              </a:rPr>
              <a:t>5. WHAT IF A WATER THAT WAS USED FOR COMMERCE DURING THE LATE 18TH AND EARLY 19TH CENTURIES IS NO LONGER USED FOR COMMERCIAL PURPOSES TODAY?</a:t>
            </a:r>
          </a:p>
          <a:p>
            <a:endParaRPr lang="en-US" sz="3600" b="1" dirty="0">
              <a:solidFill>
                <a:srgbClr val="464646"/>
              </a:solidFill>
              <a:latin typeface="Montserrat"/>
            </a:endParaRPr>
          </a:p>
          <a:p>
            <a:endParaRPr lang="en-US" sz="1000" b="1" dirty="0" smtClean="0">
              <a:solidFill>
                <a:srgbClr val="464646"/>
              </a:solidFill>
              <a:latin typeface="Montserrat"/>
            </a:endParaRPr>
          </a:p>
          <a:p>
            <a:r>
              <a:rPr lang="en-US" sz="3600" dirty="0" smtClean="0">
                <a:solidFill>
                  <a:srgbClr val="0070C0"/>
                </a:solidFill>
                <a:latin typeface="Montserrat"/>
              </a:rPr>
              <a:t>It </a:t>
            </a:r>
            <a:r>
              <a:rPr lang="en-US" sz="3600" dirty="0">
                <a:solidFill>
                  <a:srgbClr val="0070C0"/>
                </a:solidFill>
                <a:latin typeface="Montserrat"/>
              </a:rPr>
              <a:t>doesn’t matter. The test of navigability is rooted in its historical use.</a:t>
            </a:r>
            <a:endParaRPr lang="en-US" sz="3600" b="0" i="0" dirty="0">
              <a:solidFill>
                <a:srgbClr val="0070C0"/>
              </a:solidFill>
              <a:effectLst/>
              <a:latin typeface="Montserrat"/>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- 43</a:t>
            </a:r>
            <a:endParaRPr lang="en-US" dirty="0"/>
          </a:p>
        </p:txBody>
      </p:sp>
    </p:spTree>
    <p:extLst>
      <p:ext uri="{BB962C8B-B14F-4D97-AF65-F5344CB8AC3E}">
        <p14:creationId xmlns:p14="http://schemas.microsoft.com/office/powerpoint/2010/main" val="3991305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685" y="194325"/>
            <a:ext cx="11728579" cy="4538230"/>
          </a:xfrm>
          <a:prstGeom prst="rect">
            <a:avLst/>
          </a:prstGeom>
        </p:spPr>
        <p:txBody>
          <a:bodyPr wrap="square">
            <a:spAutoFit/>
          </a:bodyPr>
          <a:lstStyle/>
          <a:p>
            <a:pPr marL="502920" marR="731520" algn="just">
              <a:lnSpc>
                <a:spcPct val="107000"/>
              </a:lnSpc>
              <a:spcBef>
                <a:spcPts val="0"/>
              </a:spcBef>
              <a:spcAft>
                <a:spcPts val="0"/>
              </a:spcAft>
            </a:pPr>
            <a:endParaRPr lang="en-US" sz="1000" i="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502920" marR="731520" algn="just">
              <a:lnSpc>
                <a:spcPct val="107000"/>
              </a:lnSpc>
              <a:spcBef>
                <a:spcPts val="0"/>
              </a:spcBef>
              <a:spcAft>
                <a:spcPts val="0"/>
              </a:spcAft>
            </a:pPr>
            <a:endParaRPr lang="en-US" sz="1000" i="1" dirty="0">
              <a:latin typeface="Arial" panose="020B0604020202020204" pitchFamily="34" charset="0"/>
              <a:ea typeface="Times New Roman" panose="02020603050405020304" pitchFamily="18" charset="0"/>
              <a:cs typeface="Times New Roman" panose="02020603050405020304" pitchFamily="18" charset="0"/>
            </a:endParaRPr>
          </a:p>
          <a:p>
            <a:pPr marL="502920" marR="731520" algn="just">
              <a:lnSpc>
                <a:spcPct val="107000"/>
              </a:lnSpc>
              <a:spcBef>
                <a:spcPts val="0"/>
              </a:spcBef>
              <a:spcAft>
                <a:spcPts val="0"/>
              </a:spcAft>
            </a:pPr>
            <a:endParaRPr lang="en-US" sz="1000" i="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502920" marR="731520" algn="just">
              <a:lnSpc>
                <a:spcPct val="107000"/>
              </a:lnSpc>
              <a:spcBef>
                <a:spcPts val="0"/>
              </a:spcBef>
              <a:spcAft>
                <a:spcPts val="0"/>
              </a:spcAft>
            </a:pPr>
            <a:r>
              <a:rPr lang="en-US" sz="3600" i="1" dirty="0" smtClean="0">
                <a:effectLst/>
                <a:latin typeface="Arial" panose="020B0604020202020204" pitchFamily="34" charset="0"/>
                <a:ea typeface="Times New Roman" panose="02020603050405020304" pitchFamily="18" charset="0"/>
                <a:cs typeface="Times New Roman" panose="02020603050405020304" pitchFamily="18" charset="0"/>
              </a:rPr>
              <a:t>2. On a river that is </a:t>
            </a:r>
            <a:r>
              <a:rPr lang="en-US" sz="3600" b="1" i="1" u="sng"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Navigable for</a:t>
            </a:r>
            <a:r>
              <a:rPr lang="en-US" sz="3600" i="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i="1" u="sng"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Commerce Clause Purposes</a:t>
            </a:r>
            <a:r>
              <a:rPr lang="en-US" sz="3600" i="1" dirty="0" smtClean="0">
                <a:effectLst/>
                <a:latin typeface="Arial" panose="020B0604020202020204" pitchFamily="34" charset="0"/>
                <a:ea typeface="Times New Roman" panose="02020603050405020304" pitchFamily="18" charset="0"/>
                <a:cs typeface="Times New Roman" panose="02020603050405020304" pitchFamily="18" charset="0"/>
              </a:rPr>
              <a:t>,” the river is subject to </a:t>
            </a:r>
            <a:r>
              <a:rPr lang="en-US" sz="3600" b="1" i="1" dirty="0" smtClean="0">
                <a:effectLst/>
                <a:latin typeface="Arial" panose="020B0604020202020204" pitchFamily="34" charset="0"/>
                <a:ea typeface="Times New Roman" panose="02020603050405020304" pitchFamily="18" charset="0"/>
                <a:cs typeface="Times New Roman" panose="02020603050405020304" pitchFamily="18" charset="0"/>
              </a:rPr>
              <a:t>federal jurisdiction under the Commerce Clause of the Constitution</a:t>
            </a:r>
            <a:r>
              <a:rPr lang="en-US" sz="3600" i="1" dirty="0" smtClean="0">
                <a:effectLst/>
                <a:latin typeface="Arial" panose="020B0604020202020204" pitchFamily="34" charset="0"/>
                <a:ea typeface="Times New Roman" panose="02020603050405020304" pitchFamily="18" charset="0"/>
                <a:cs typeface="Times New Roman" panose="02020603050405020304" pitchFamily="18" charset="0"/>
              </a:rPr>
              <a:t>.</a:t>
            </a:r>
          </a:p>
          <a:p>
            <a:pPr marL="502920" marR="731520" algn="just">
              <a:lnSpc>
                <a:spcPct val="107000"/>
              </a:lnSpc>
              <a:spcBef>
                <a:spcPts val="0"/>
              </a:spcBef>
              <a:spcAft>
                <a:spcPts val="0"/>
              </a:spcAft>
            </a:pPr>
            <a:endParaRPr lang="en-US" sz="1600" i="1" dirty="0">
              <a:latin typeface="Arial" panose="020B0604020202020204" pitchFamily="34" charset="0"/>
              <a:ea typeface="Times New Roman" panose="02020603050405020304" pitchFamily="18" charset="0"/>
              <a:cs typeface="Times New Roman" panose="02020603050405020304" pitchFamily="18" charset="0"/>
            </a:endParaRPr>
          </a:p>
          <a:p>
            <a:pPr marL="502920" marR="731520" algn="just">
              <a:lnSpc>
                <a:spcPct val="107000"/>
              </a:lnSpc>
              <a:spcBef>
                <a:spcPts val="0"/>
              </a:spcBef>
              <a:spcAft>
                <a:spcPts val="0"/>
              </a:spcAft>
            </a:pPr>
            <a:endParaRPr lang="en-US" sz="1600" i="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502920" marR="731520" algn="just">
              <a:lnSpc>
                <a:spcPct val="107000"/>
              </a:lnSpc>
              <a:spcBef>
                <a:spcPts val="0"/>
              </a:spcBef>
              <a:spcAft>
                <a:spcPts val="0"/>
              </a:spcAft>
            </a:pPr>
            <a:endParaRPr lang="en-US"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502920" marR="731520" algn="just">
              <a:lnSpc>
                <a:spcPct val="107000"/>
              </a:lnSpc>
              <a:spcBef>
                <a:spcPts val="0"/>
              </a:spcBef>
              <a:spcAft>
                <a:spcPts val="0"/>
              </a:spcAft>
            </a:pPr>
            <a:r>
              <a:rPr lang="en-US" sz="2400" i="1" dirty="0" smtClean="0">
                <a:effectLst/>
                <a:latin typeface="Arial" panose="020B0604020202020204" pitchFamily="34" charset="0"/>
                <a:ea typeface="Times New Roman" panose="02020603050405020304" pitchFamily="18" charset="0"/>
                <a:cs typeface="Times New Roman" panose="02020603050405020304" pitchFamily="18" charset="0"/>
              </a:rPr>
              <a:t>Case – </a:t>
            </a:r>
            <a:r>
              <a:rPr lang="en-US" sz="2400" b="1" i="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1824</a:t>
            </a:r>
            <a:r>
              <a:rPr lang="en-US" sz="2400" i="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i="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Gibbons v. Ogden</a:t>
            </a:r>
            <a:r>
              <a:rPr lang="en-US" sz="2400" i="1" dirty="0" smtClean="0">
                <a:effectLst/>
                <a:latin typeface="Arial" panose="020B0604020202020204" pitchFamily="34" charset="0"/>
                <a:ea typeface="Times New Roman" panose="02020603050405020304" pitchFamily="18" charset="0"/>
                <a:cs typeface="Times New Roman" panose="02020603050405020304" pitchFamily="18" charset="0"/>
              </a:rPr>
              <a:t>, court confirmed Federal Jurisdictions over river traffic within one state, New York in this case.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- 5</a:t>
            </a:r>
            <a:endParaRPr lang="en-US" dirty="0"/>
          </a:p>
        </p:txBody>
      </p:sp>
    </p:spTree>
    <p:extLst>
      <p:ext uri="{BB962C8B-B14F-4D97-AF65-F5344CB8AC3E}">
        <p14:creationId xmlns:p14="http://schemas.microsoft.com/office/powerpoint/2010/main" val="42893585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231654"/>
          </a:xfrm>
          <a:prstGeom prst="rect">
            <a:avLst/>
          </a:prstGeom>
        </p:spPr>
        <p:txBody>
          <a:bodyPr wrap="square">
            <a:spAutoFit/>
          </a:bodyPr>
          <a:lstStyle/>
          <a:p>
            <a:endParaRPr lang="en-US" sz="1000" b="1" dirty="0" smtClean="0">
              <a:solidFill>
                <a:srgbClr val="464646"/>
              </a:solidFill>
              <a:latin typeface="Montserrat"/>
            </a:endParaRPr>
          </a:p>
          <a:p>
            <a:endParaRPr lang="en-US" sz="1000" b="1" dirty="0">
              <a:solidFill>
                <a:srgbClr val="464646"/>
              </a:solidFill>
              <a:latin typeface="Montserrat"/>
            </a:endParaRPr>
          </a:p>
          <a:p>
            <a:endParaRPr lang="en-US" sz="1000" b="1" dirty="0" smtClean="0">
              <a:solidFill>
                <a:srgbClr val="464646"/>
              </a:solidFill>
              <a:latin typeface="Montserrat"/>
            </a:endParaRPr>
          </a:p>
          <a:p>
            <a:endParaRPr lang="en-US" sz="1000" b="1" dirty="0">
              <a:solidFill>
                <a:srgbClr val="464646"/>
              </a:solidFill>
              <a:latin typeface="Montserrat"/>
            </a:endParaRPr>
          </a:p>
          <a:p>
            <a:endParaRPr lang="en-US" sz="1000" b="1" dirty="0" smtClean="0">
              <a:solidFill>
                <a:srgbClr val="464646"/>
              </a:solidFill>
              <a:latin typeface="Montserrat"/>
            </a:endParaRPr>
          </a:p>
          <a:p>
            <a:endParaRPr lang="en-US" sz="1000" b="1" dirty="0" smtClean="0">
              <a:solidFill>
                <a:srgbClr val="464646"/>
              </a:solidFill>
              <a:latin typeface="Montserrat"/>
            </a:endParaRPr>
          </a:p>
          <a:p>
            <a:r>
              <a:rPr lang="en-US" sz="3600" b="1" dirty="0" smtClean="0">
                <a:solidFill>
                  <a:srgbClr val="464646"/>
                </a:solidFill>
                <a:latin typeface="Montserrat"/>
              </a:rPr>
              <a:t>6. DOES SIGNIFICANT RECREATIONAL USE MAKE A WATERWAY NAVIGABLE?</a:t>
            </a:r>
          </a:p>
          <a:p>
            <a:endParaRPr lang="en-US" sz="3600" b="1" dirty="0">
              <a:solidFill>
                <a:srgbClr val="464646"/>
              </a:solidFill>
              <a:latin typeface="Montserrat"/>
            </a:endParaRPr>
          </a:p>
          <a:p>
            <a:r>
              <a:rPr lang="en-US" sz="3600" dirty="0">
                <a:solidFill>
                  <a:srgbClr val="0070C0"/>
                </a:solidFill>
                <a:latin typeface="Montserrat"/>
              </a:rPr>
              <a:t>No. Only commercial use is considered by the courts</a:t>
            </a:r>
            <a:r>
              <a:rPr lang="en-US" sz="3600" dirty="0" smtClean="0">
                <a:solidFill>
                  <a:srgbClr val="0070C0"/>
                </a:solidFill>
                <a:latin typeface="Montserrat"/>
              </a:rPr>
              <a:t>. (PA)</a:t>
            </a:r>
            <a:endParaRPr lang="en-US" sz="3600" b="0" i="0" dirty="0">
              <a:solidFill>
                <a:srgbClr val="0070C0"/>
              </a:solidFill>
              <a:effectLst/>
              <a:latin typeface="Montserrat"/>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- 44</a:t>
            </a:r>
            <a:endParaRPr lang="en-US" dirty="0"/>
          </a:p>
        </p:txBody>
      </p:sp>
    </p:spTree>
    <p:extLst>
      <p:ext uri="{BB962C8B-B14F-4D97-AF65-F5344CB8AC3E}">
        <p14:creationId xmlns:p14="http://schemas.microsoft.com/office/powerpoint/2010/main" val="23655020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309420"/>
          </a:xfrm>
          <a:prstGeom prst="rect">
            <a:avLst/>
          </a:prstGeom>
        </p:spPr>
        <p:txBody>
          <a:bodyPr wrap="square">
            <a:spAutoFit/>
          </a:bodyPr>
          <a:lstStyle/>
          <a:p>
            <a:pPr algn="ctr"/>
            <a:endParaRPr lang="en-US" sz="1000" b="1" dirty="0" smtClean="0">
              <a:solidFill>
                <a:srgbClr val="464646"/>
              </a:solidFill>
              <a:latin typeface="Montserrat"/>
            </a:endParaRPr>
          </a:p>
          <a:p>
            <a:endParaRPr lang="en-US" sz="1000" b="1" dirty="0" smtClean="0">
              <a:solidFill>
                <a:srgbClr val="464646"/>
              </a:solidFill>
              <a:latin typeface="Montserrat"/>
            </a:endParaRPr>
          </a:p>
          <a:p>
            <a:endParaRPr lang="en-US" sz="1000" b="1" dirty="0">
              <a:solidFill>
                <a:srgbClr val="464646"/>
              </a:solidFill>
              <a:latin typeface="Montserrat"/>
            </a:endParaRPr>
          </a:p>
          <a:p>
            <a:endParaRPr lang="en-US" sz="1000" b="1" dirty="0" smtClean="0">
              <a:solidFill>
                <a:srgbClr val="464646"/>
              </a:solidFill>
              <a:latin typeface="Montserrat"/>
            </a:endParaRPr>
          </a:p>
          <a:p>
            <a:endParaRPr lang="en-US" sz="1000" b="1" dirty="0">
              <a:solidFill>
                <a:srgbClr val="464646"/>
              </a:solidFill>
              <a:latin typeface="Montserrat"/>
            </a:endParaRPr>
          </a:p>
          <a:p>
            <a:pPr algn="ctr"/>
            <a:r>
              <a:rPr lang="en-US" sz="3600" b="1" dirty="0" smtClean="0">
                <a:solidFill>
                  <a:srgbClr val="464646"/>
                </a:solidFill>
                <a:latin typeface="Montserrat"/>
              </a:rPr>
              <a:t>7. DOES THE FISH AND BOAT COMMISSION DETERMINE WHICH WATERS ARE NAVIGABLE AND THEREFORE PUBLIC?</a:t>
            </a:r>
            <a:endParaRPr lang="en-US" sz="800" b="1" dirty="0" smtClean="0">
              <a:solidFill>
                <a:srgbClr val="464646"/>
              </a:solidFill>
              <a:latin typeface="Montserrat"/>
            </a:endParaRPr>
          </a:p>
          <a:p>
            <a:endParaRPr lang="en-US" sz="1000" b="1" dirty="0" smtClean="0">
              <a:solidFill>
                <a:srgbClr val="464646"/>
              </a:solidFill>
              <a:latin typeface="Montserrat"/>
            </a:endParaRPr>
          </a:p>
          <a:p>
            <a:endParaRPr lang="en-US" sz="1000" b="1" dirty="0" smtClean="0">
              <a:solidFill>
                <a:srgbClr val="464646"/>
              </a:solidFill>
              <a:latin typeface="Montserrat"/>
            </a:endParaRPr>
          </a:p>
          <a:p>
            <a:r>
              <a:rPr lang="en-US" sz="3600" dirty="0" smtClean="0">
                <a:solidFill>
                  <a:srgbClr val="464646"/>
                </a:solidFill>
                <a:latin typeface="Montserrat"/>
              </a:rPr>
              <a:t>No</a:t>
            </a:r>
            <a:r>
              <a:rPr lang="en-US" sz="3600" dirty="0">
                <a:solidFill>
                  <a:srgbClr val="464646"/>
                </a:solidFill>
                <a:latin typeface="Montserrat"/>
              </a:rPr>
              <a:t>. </a:t>
            </a:r>
            <a:r>
              <a:rPr lang="en-US" sz="3600" dirty="0">
                <a:solidFill>
                  <a:srgbClr val="C00000"/>
                </a:solidFill>
                <a:latin typeface="Montserrat"/>
              </a:rPr>
              <a:t>Only a court can decide</a:t>
            </a:r>
            <a:r>
              <a:rPr lang="en-US" sz="3600" dirty="0">
                <a:solidFill>
                  <a:srgbClr val="464646"/>
                </a:solidFill>
                <a:latin typeface="Montserrat"/>
              </a:rPr>
              <a:t>. No agency, including the Fish and Boat Commission, is authorized to determine navigability by administrative action</a:t>
            </a:r>
            <a:r>
              <a:rPr lang="en-US" sz="3600" dirty="0" smtClean="0">
                <a:solidFill>
                  <a:srgbClr val="464646"/>
                </a:solidFill>
                <a:latin typeface="Montserrat"/>
              </a:rPr>
              <a:t>.</a:t>
            </a:r>
            <a:endParaRPr lang="en-US" sz="1000" dirty="0" smtClean="0">
              <a:solidFill>
                <a:srgbClr val="464646"/>
              </a:solidFill>
              <a:latin typeface="Montserrat"/>
            </a:endParaRPr>
          </a:p>
          <a:p>
            <a:endParaRPr lang="en-US" sz="1000" b="0" i="0" dirty="0" smtClean="0">
              <a:solidFill>
                <a:srgbClr val="464646"/>
              </a:solidFill>
              <a:effectLst/>
              <a:latin typeface="Montserrat"/>
            </a:endParaRPr>
          </a:p>
          <a:p>
            <a:r>
              <a:rPr lang="en-US" sz="3600" b="0" i="0" dirty="0" smtClean="0">
                <a:solidFill>
                  <a:srgbClr val="C00000"/>
                </a:solidFill>
                <a:effectLst/>
                <a:latin typeface="Montserrat"/>
              </a:rPr>
              <a:t>EXCEPT: </a:t>
            </a:r>
            <a:r>
              <a:rPr lang="en-US" sz="3600" b="0" i="0" dirty="0" smtClean="0">
                <a:solidFill>
                  <a:srgbClr val="464646"/>
                </a:solidFill>
                <a:effectLst/>
                <a:latin typeface="Montserrat"/>
              </a:rPr>
              <a:t>Commonwealth Court of PA has recently ruled that the PA Board of Property has the Authority to determine Navigability of PA Waterways. </a:t>
            </a:r>
            <a:endParaRPr lang="en-US" sz="3600" b="0" i="0" dirty="0">
              <a:solidFill>
                <a:srgbClr val="464646"/>
              </a:solidFill>
              <a:effectLst/>
              <a:latin typeface="Montserrat"/>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- 45</a:t>
            </a:r>
            <a:endParaRPr lang="en-US" dirty="0"/>
          </a:p>
        </p:txBody>
      </p:sp>
    </p:spTree>
    <p:extLst>
      <p:ext uri="{BB962C8B-B14F-4D97-AF65-F5344CB8AC3E}">
        <p14:creationId xmlns:p14="http://schemas.microsoft.com/office/powerpoint/2010/main" val="430436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835"/>
            <a:ext cx="12192000" cy="6401753"/>
          </a:xfrm>
          <a:prstGeom prst="rect">
            <a:avLst/>
          </a:prstGeom>
        </p:spPr>
        <p:txBody>
          <a:bodyPr wrap="square">
            <a:spAutoFit/>
          </a:bodyPr>
          <a:lstStyle/>
          <a:p>
            <a:pPr algn="ctr"/>
            <a:endParaRPr lang="en-US" sz="1000" b="1" dirty="0" smtClean="0">
              <a:solidFill>
                <a:srgbClr val="464646"/>
              </a:solidFill>
              <a:latin typeface="Montserrat"/>
            </a:endParaRPr>
          </a:p>
          <a:p>
            <a:pPr algn="ctr"/>
            <a:endParaRPr lang="en-US" sz="1000" b="1" dirty="0">
              <a:solidFill>
                <a:srgbClr val="464646"/>
              </a:solidFill>
              <a:latin typeface="Montserrat"/>
            </a:endParaRPr>
          </a:p>
          <a:p>
            <a:pPr algn="ctr"/>
            <a:endParaRPr lang="en-US" sz="1000" b="1" dirty="0" smtClean="0">
              <a:solidFill>
                <a:srgbClr val="464646"/>
              </a:solidFill>
              <a:latin typeface="Montserrat"/>
            </a:endParaRPr>
          </a:p>
          <a:p>
            <a:pPr algn="ctr"/>
            <a:endParaRPr lang="en-US" sz="1000" b="1" dirty="0" smtClean="0">
              <a:solidFill>
                <a:srgbClr val="464646"/>
              </a:solidFill>
              <a:latin typeface="Montserrat"/>
            </a:endParaRPr>
          </a:p>
          <a:p>
            <a:r>
              <a:rPr lang="en-US" sz="3600" b="1" dirty="0" smtClean="0">
                <a:solidFill>
                  <a:srgbClr val="464646"/>
                </a:solidFill>
                <a:latin typeface="Montserrat"/>
              </a:rPr>
              <a:t>8. WHO OWNS PUBLIC WATERS? </a:t>
            </a:r>
            <a:r>
              <a:rPr lang="en-US" sz="2800" b="1" dirty="0" smtClean="0">
                <a:solidFill>
                  <a:srgbClr val="0070C0"/>
                </a:solidFill>
                <a:latin typeface="Montserrat"/>
              </a:rPr>
              <a:t>(Public Means Navigable)</a:t>
            </a:r>
            <a:endParaRPr lang="en-US" sz="3600" b="1" dirty="0" smtClean="0">
              <a:solidFill>
                <a:srgbClr val="0070C0"/>
              </a:solidFill>
              <a:latin typeface="Montserrat"/>
            </a:endParaRPr>
          </a:p>
          <a:p>
            <a:endParaRPr lang="en-US" sz="1000" b="1" dirty="0" smtClean="0">
              <a:solidFill>
                <a:srgbClr val="464646"/>
              </a:solidFill>
              <a:latin typeface="Montserrat"/>
            </a:endParaRPr>
          </a:p>
          <a:p>
            <a:r>
              <a:rPr lang="en-US" sz="3600" dirty="0" smtClean="0">
                <a:solidFill>
                  <a:srgbClr val="0070C0"/>
                </a:solidFill>
                <a:latin typeface="Montserrat"/>
              </a:rPr>
              <a:t>The </a:t>
            </a:r>
            <a:r>
              <a:rPr lang="en-US" sz="3600" dirty="0">
                <a:solidFill>
                  <a:srgbClr val="0070C0"/>
                </a:solidFill>
                <a:latin typeface="Montserrat"/>
              </a:rPr>
              <a:t>title to the beds of public waters is held in trust by the Commonwealth of Pennsylvania for the benefit of the public. </a:t>
            </a:r>
            <a:r>
              <a:rPr lang="en-US" sz="3600" dirty="0">
                <a:solidFill>
                  <a:srgbClr val="464646"/>
                </a:solidFill>
                <a:latin typeface="Montserrat"/>
              </a:rPr>
              <a:t>In case of rivers and streams, the Commonwealth’s ownership extends to ordinary low water mark, and the adjacent riparian landowner owns above the low water mark. An easement exists in favor of public between high and low water marks. That easement includes the right to fish. In case of lakes, Commonwealth’s ownership encompasses the mean pool of lake.</a:t>
            </a:r>
            <a:endParaRPr lang="en-US" sz="3600" b="0" i="0" dirty="0">
              <a:solidFill>
                <a:srgbClr val="464646"/>
              </a:solidFill>
              <a:effectLst/>
              <a:latin typeface="Montserrat"/>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- 46</a:t>
            </a:r>
            <a:endParaRPr lang="en-US" dirty="0"/>
          </a:p>
        </p:txBody>
      </p:sp>
    </p:spTree>
    <p:extLst>
      <p:ext uri="{BB962C8B-B14F-4D97-AF65-F5344CB8AC3E}">
        <p14:creationId xmlns:p14="http://schemas.microsoft.com/office/powerpoint/2010/main" val="26421229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2549"/>
            <a:ext cx="12192000" cy="5709255"/>
          </a:xfrm>
          <a:prstGeom prst="rect">
            <a:avLst/>
          </a:prstGeom>
        </p:spPr>
        <p:txBody>
          <a:bodyPr wrap="square">
            <a:spAutoFit/>
          </a:bodyPr>
          <a:lstStyle/>
          <a:p>
            <a:pPr algn="ctr"/>
            <a:endParaRPr lang="en-US" sz="1000" b="1" dirty="0" smtClean="0">
              <a:solidFill>
                <a:srgbClr val="464646"/>
              </a:solidFill>
              <a:latin typeface="Montserrat"/>
            </a:endParaRPr>
          </a:p>
          <a:p>
            <a:endParaRPr lang="en-US" sz="1000" b="1" dirty="0" smtClean="0">
              <a:solidFill>
                <a:srgbClr val="464646"/>
              </a:solidFill>
              <a:latin typeface="Montserrat"/>
            </a:endParaRPr>
          </a:p>
          <a:p>
            <a:endParaRPr lang="en-US" sz="1000" b="1" dirty="0">
              <a:solidFill>
                <a:srgbClr val="464646"/>
              </a:solidFill>
              <a:latin typeface="Montserrat"/>
            </a:endParaRPr>
          </a:p>
          <a:p>
            <a:endParaRPr lang="en-US" sz="1000" b="1" dirty="0" smtClean="0">
              <a:solidFill>
                <a:srgbClr val="464646"/>
              </a:solidFill>
              <a:latin typeface="Montserrat"/>
            </a:endParaRPr>
          </a:p>
          <a:p>
            <a:endParaRPr lang="en-US" sz="1000" b="1" dirty="0">
              <a:solidFill>
                <a:srgbClr val="464646"/>
              </a:solidFill>
              <a:latin typeface="Montserrat"/>
            </a:endParaRPr>
          </a:p>
          <a:p>
            <a:r>
              <a:rPr lang="en-US" sz="3600" b="1" dirty="0" smtClean="0">
                <a:solidFill>
                  <a:srgbClr val="464646"/>
                </a:solidFill>
                <a:latin typeface="Montserrat"/>
              </a:rPr>
              <a:t>9. HOW MUCH OF A NAVIGABLE WATERWAY DOES THE COMMONWEALTH OWN?</a:t>
            </a:r>
            <a:r>
              <a:rPr lang="en-US" sz="800" b="1" dirty="0" smtClean="0">
                <a:solidFill>
                  <a:srgbClr val="464646"/>
                </a:solidFill>
                <a:latin typeface="Montserrat"/>
              </a:rPr>
              <a:t> </a:t>
            </a:r>
          </a:p>
          <a:p>
            <a:endParaRPr lang="en-US" sz="900" b="1" dirty="0" smtClean="0">
              <a:solidFill>
                <a:srgbClr val="464646"/>
              </a:solidFill>
              <a:latin typeface="Montserrat"/>
            </a:endParaRPr>
          </a:p>
          <a:p>
            <a:endParaRPr lang="en-US" sz="900" b="1" dirty="0">
              <a:solidFill>
                <a:srgbClr val="464646"/>
              </a:solidFill>
              <a:latin typeface="Montserrat"/>
            </a:endParaRPr>
          </a:p>
          <a:p>
            <a:endParaRPr lang="en-US" sz="900" b="1" dirty="0" smtClean="0">
              <a:solidFill>
                <a:srgbClr val="464646"/>
              </a:solidFill>
              <a:latin typeface="Montserrat"/>
            </a:endParaRPr>
          </a:p>
          <a:p>
            <a:r>
              <a:rPr lang="en-US" sz="3600" dirty="0" smtClean="0">
                <a:solidFill>
                  <a:srgbClr val="464646"/>
                </a:solidFill>
                <a:latin typeface="Montserrat"/>
              </a:rPr>
              <a:t>When </a:t>
            </a:r>
            <a:r>
              <a:rPr lang="en-US" sz="3600" dirty="0">
                <a:solidFill>
                  <a:srgbClr val="464646"/>
                </a:solidFill>
                <a:latin typeface="Montserrat"/>
              </a:rPr>
              <a:t>it comes to navigable waters, Pennsylvania courts have said that the Commonwealth’s ownership extends to the ordinary low water mark, and the adjacent riparian landowner owns above the ordinary low water mark. An easement exists in favor of public between the high and low water marks. </a:t>
            </a:r>
            <a:endParaRPr lang="en-US" sz="3600" b="0" i="0" dirty="0">
              <a:solidFill>
                <a:srgbClr val="464646"/>
              </a:solidFill>
              <a:effectLst/>
              <a:latin typeface="Montserrat"/>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- 47</a:t>
            </a:r>
            <a:endParaRPr lang="en-US" dirty="0"/>
          </a:p>
        </p:txBody>
      </p:sp>
    </p:spTree>
    <p:extLst>
      <p:ext uri="{BB962C8B-B14F-4D97-AF65-F5344CB8AC3E}">
        <p14:creationId xmlns:p14="http://schemas.microsoft.com/office/powerpoint/2010/main" val="42700511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309420"/>
          </a:xfrm>
          <a:prstGeom prst="rect">
            <a:avLst/>
          </a:prstGeom>
        </p:spPr>
        <p:txBody>
          <a:bodyPr wrap="square">
            <a:spAutoFit/>
          </a:bodyPr>
          <a:lstStyle/>
          <a:p>
            <a:pPr lvl="0"/>
            <a:endParaRPr lang="en-US" sz="1000" b="1" dirty="0" smtClean="0">
              <a:solidFill>
                <a:srgbClr val="464646"/>
              </a:solidFill>
              <a:latin typeface="Montserrat"/>
            </a:endParaRPr>
          </a:p>
          <a:p>
            <a:pPr lvl="0" algn="ctr"/>
            <a:endParaRPr lang="en-US" sz="1000" b="1" dirty="0">
              <a:solidFill>
                <a:srgbClr val="464646"/>
              </a:solidFill>
              <a:latin typeface="Montserrat"/>
            </a:endParaRPr>
          </a:p>
          <a:p>
            <a:pPr lvl="0"/>
            <a:endParaRPr lang="en-US" sz="1000" b="1" dirty="0" smtClean="0">
              <a:solidFill>
                <a:srgbClr val="464646"/>
              </a:solidFill>
              <a:latin typeface="Montserrat"/>
            </a:endParaRPr>
          </a:p>
          <a:p>
            <a:pPr lvl="0"/>
            <a:endParaRPr lang="en-US" sz="1000" b="1" dirty="0" smtClean="0">
              <a:solidFill>
                <a:srgbClr val="464646"/>
              </a:solidFill>
              <a:latin typeface="Montserrat"/>
            </a:endParaRPr>
          </a:p>
          <a:p>
            <a:pPr lvl="0" algn="ctr"/>
            <a:r>
              <a:rPr lang="en-US" sz="3600" b="1" dirty="0" smtClean="0">
                <a:solidFill>
                  <a:srgbClr val="464646"/>
                </a:solidFill>
                <a:latin typeface="Montserrat"/>
              </a:rPr>
              <a:t>9. CONTINUED</a:t>
            </a:r>
            <a:endParaRPr lang="en-US" sz="1000" b="1" dirty="0" smtClean="0">
              <a:solidFill>
                <a:srgbClr val="464646"/>
              </a:solidFill>
              <a:latin typeface="Montserrat"/>
            </a:endParaRPr>
          </a:p>
          <a:p>
            <a:pPr lvl="0" algn="ctr"/>
            <a:endParaRPr lang="en-US" sz="3600" b="1" dirty="0" smtClean="0">
              <a:solidFill>
                <a:srgbClr val="464646"/>
              </a:solidFill>
              <a:latin typeface="Montserrat"/>
            </a:endParaRPr>
          </a:p>
          <a:p>
            <a:pPr lvl="0"/>
            <a:r>
              <a:rPr lang="en-US" sz="3600" b="1" dirty="0" smtClean="0">
                <a:solidFill>
                  <a:srgbClr val="464646"/>
                </a:solidFill>
                <a:latin typeface="Montserrat"/>
              </a:rPr>
              <a:t> </a:t>
            </a:r>
            <a:r>
              <a:rPr lang="en-US" sz="3200" dirty="0" smtClean="0">
                <a:solidFill>
                  <a:srgbClr val="464646"/>
                </a:solidFill>
                <a:latin typeface="Montserrat"/>
              </a:rPr>
              <a:t>That </a:t>
            </a:r>
            <a:r>
              <a:rPr lang="en-US" sz="3200" dirty="0">
                <a:solidFill>
                  <a:srgbClr val="464646"/>
                </a:solidFill>
                <a:latin typeface="Montserrat"/>
              </a:rPr>
              <a:t>easement includes the right to </a:t>
            </a:r>
            <a:r>
              <a:rPr lang="en-US" sz="3200" dirty="0" smtClean="0">
                <a:solidFill>
                  <a:srgbClr val="464646"/>
                </a:solidFill>
                <a:latin typeface="Montserrat"/>
              </a:rPr>
              <a:t>fish. </a:t>
            </a:r>
            <a:r>
              <a:rPr lang="en-US" sz="3200" dirty="0" smtClean="0">
                <a:solidFill>
                  <a:srgbClr val="0070C0"/>
                </a:solidFill>
                <a:latin typeface="Montserrat"/>
              </a:rPr>
              <a:t>The </a:t>
            </a:r>
            <a:r>
              <a:rPr lang="en-US" sz="3200" dirty="0">
                <a:solidFill>
                  <a:srgbClr val="0070C0"/>
                </a:solidFill>
                <a:latin typeface="Montserrat"/>
              </a:rPr>
              <a:t>courts have defined the low water mark in this context as the height of water at ordinary stages of low water unaffected by drought and unchanged by artificial means. </a:t>
            </a:r>
            <a:r>
              <a:rPr lang="en-US" sz="3200" dirty="0">
                <a:solidFill>
                  <a:srgbClr val="464646"/>
                </a:solidFill>
                <a:latin typeface="Montserrat"/>
              </a:rPr>
              <a:t>The best advice is to tell the public to stay as close to the water as possible or if they want to be safe to stay in the water. If they don’t venture on to upland properties, they’ll be OK. The fact that a waterway is deemed navigable does not give the public unfettered access to people's riparian lands nor permission to trespass in order to gain access to a waterway.</a:t>
            </a: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- 48</a:t>
            </a:r>
            <a:endParaRPr lang="en-US" dirty="0"/>
          </a:p>
        </p:txBody>
      </p:sp>
    </p:spTree>
    <p:extLst>
      <p:ext uri="{BB962C8B-B14F-4D97-AF65-F5344CB8AC3E}">
        <p14:creationId xmlns:p14="http://schemas.microsoft.com/office/powerpoint/2010/main" val="12821687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86528"/>
          </a:xfrm>
          <a:prstGeom prst="rect">
            <a:avLst/>
          </a:prstGeom>
        </p:spPr>
        <p:txBody>
          <a:bodyPr wrap="square">
            <a:spAutoFit/>
          </a:bodyPr>
          <a:lstStyle/>
          <a:p>
            <a:pPr algn="ctr"/>
            <a:endParaRPr lang="en-US" sz="1000" b="1" dirty="0" smtClean="0">
              <a:solidFill>
                <a:srgbClr val="464646"/>
              </a:solidFill>
              <a:latin typeface="Montserrat"/>
            </a:endParaRPr>
          </a:p>
          <a:p>
            <a:pPr algn="ctr"/>
            <a:endParaRPr lang="en-US" sz="1000" b="1" dirty="0">
              <a:solidFill>
                <a:srgbClr val="464646"/>
              </a:solidFill>
              <a:latin typeface="Montserrat"/>
            </a:endParaRPr>
          </a:p>
          <a:p>
            <a:pPr algn="ctr"/>
            <a:endParaRPr lang="en-US" sz="1000" b="1" dirty="0" smtClean="0">
              <a:solidFill>
                <a:srgbClr val="464646"/>
              </a:solidFill>
              <a:latin typeface="Montserrat"/>
            </a:endParaRPr>
          </a:p>
          <a:p>
            <a:pPr algn="ctr"/>
            <a:r>
              <a:rPr lang="en-US" sz="3600" b="1" dirty="0" smtClean="0">
                <a:solidFill>
                  <a:srgbClr val="464646"/>
                </a:solidFill>
                <a:latin typeface="Montserrat"/>
              </a:rPr>
              <a:t>10. WHAT RIGHTS DOES THE PUBLIC HAVE IN PUBLIC WATERS?</a:t>
            </a:r>
            <a:r>
              <a:rPr lang="en-US" sz="1000" b="1" dirty="0" smtClean="0">
                <a:solidFill>
                  <a:srgbClr val="464646"/>
                </a:solidFill>
                <a:latin typeface="Montserrat"/>
              </a:rPr>
              <a:t> </a:t>
            </a:r>
          </a:p>
          <a:p>
            <a:endParaRPr lang="en-US" sz="800" b="1" dirty="0" smtClean="0">
              <a:solidFill>
                <a:srgbClr val="464646"/>
              </a:solidFill>
              <a:latin typeface="Montserrat"/>
            </a:endParaRPr>
          </a:p>
          <a:p>
            <a:r>
              <a:rPr lang="en-US" sz="3200" dirty="0" smtClean="0">
                <a:solidFill>
                  <a:srgbClr val="0070C0"/>
                </a:solidFill>
                <a:latin typeface="Montserrat"/>
              </a:rPr>
              <a:t>The </a:t>
            </a:r>
            <a:r>
              <a:rPr lang="en-US" sz="3200" dirty="0">
                <a:solidFill>
                  <a:srgbClr val="0070C0"/>
                </a:solidFill>
                <a:latin typeface="Montserrat"/>
              </a:rPr>
              <a:t>rights of the public in public waters are quite broad and extend to fishing, boating, wading, floating, swimming and otherwise recreating</a:t>
            </a:r>
            <a:r>
              <a:rPr lang="en-US" sz="3200" dirty="0">
                <a:solidFill>
                  <a:srgbClr val="464646"/>
                </a:solidFill>
                <a:latin typeface="Montserrat"/>
              </a:rPr>
              <a:t>.</a:t>
            </a:r>
          </a:p>
          <a:p>
            <a:r>
              <a:rPr lang="en-US" sz="3600" b="1" dirty="0" smtClean="0">
                <a:solidFill>
                  <a:srgbClr val="464646"/>
                </a:solidFill>
                <a:latin typeface="Montserrat"/>
              </a:rPr>
              <a:t>Do the rights of the public include being able to cross private property to gain access to the public waters?</a:t>
            </a:r>
            <a:r>
              <a:rPr lang="en-US" sz="800" b="1" dirty="0" smtClean="0">
                <a:solidFill>
                  <a:srgbClr val="464646"/>
                </a:solidFill>
                <a:latin typeface="Montserrat"/>
              </a:rPr>
              <a:t> </a:t>
            </a:r>
          </a:p>
          <a:p>
            <a:endParaRPr lang="en-US" sz="1000" b="1" dirty="0" smtClean="0">
              <a:solidFill>
                <a:srgbClr val="464646"/>
              </a:solidFill>
              <a:latin typeface="Montserrat"/>
            </a:endParaRPr>
          </a:p>
          <a:p>
            <a:r>
              <a:rPr lang="en-US" sz="3200" dirty="0" smtClean="0">
                <a:solidFill>
                  <a:srgbClr val="0070C0"/>
                </a:solidFill>
                <a:latin typeface="Montserrat"/>
              </a:rPr>
              <a:t>No. The public does not have a right to cross on private property to gain access to public waters. However, if you enter a public waterway lawfully (e.g., through a public access point), you can wade, boat, float or otherwise be in the waterway where it passes through private property.</a:t>
            </a:r>
            <a:endParaRPr lang="en-US" sz="3200" b="0" i="0" dirty="0">
              <a:solidFill>
                <a:srgbClr val="0070C0"/>
              </a:solidFill>
              <a:effectLst/>
              <a:latin typeface="Montserrat"/>
            </a:endParaRPr>
          </a:p>
        </p:txBody>
      </p:sp>
      <p:sp>
        <p:nvSpPr>
          <p:cNvPr id="4" name="Rectangle 3"/>
          <p:cNvSpPr/>
          <p:nvPr/>
        </p:nvSpPr>
        <p:spPr>
          <a:xfrm>
            <a:off x="5474043" y="0"/>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- 49</a:t>
            </a:r>
            <a:endParaRPr lang="en-US" dirty="0"/>
          </a:p>
        </p:txBody>
      </p:sp>
    </p:spTree>
    <p:extLst>
      <p:ext uri="{BB962C8B-B14F-4D97-AF65-F5344CB8AC3E}">
        <p14:creationId xmlns:p14="http://schemas.microsoft.com/office/powerpoint/2010/main" val="36923423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78204"/>
          </a:xfrm>
          <a:prstGeom prst="rect">
            <a:avLst/>
          </a:prstGeom>
        </p:spPr>
        <p:txBody>
          <a:bodyPr wrap="square">
            <a:spAutoFit/>
          </a:bodyPr>
          <a:lstStyle/>
          <a:p>
            <a:pPr algn="ctr"/>
            <a:endParaRPr lang="en-US" sz="1000" b="1" dirty="0" smtClean="0">
              <a:solidFill>
                <a:srgbClr val="464646"/>
              </a:solidFill>
              <a:latin typeface="Montserrat"/>
            </a:endParaRPr>
          </a:p>
          <a:p>
            <a:endParaRPr lang="en-US" sz="3600" b="1" dirty="0" smtClean="0">
              <a:solidFill>
                <a:srgbClr val="464646"/>
              </a:solidFill>
              <a:latin typeface="Montserrat"/>
            </a:endParaRPr>
          </a:p>
          <a:p>
            <a:endParaRPr lang="en-US" sz="3600" b="1" dirty="0">
              <a:solidFill>
                <a:srgbClr val="464646"/>
              </a:solidFill>
              <a:latin typeface="Montserrat"/>
            </a:endParaRPr>
          </a:p>
          <a:p>
            <a:pPr algn="ctr"/>
            <a:r>
              <a:rPr lang="en-US" sz="3600" b="1" dirty="0" smtClean="0">
                <a:solidFill>
                  <a:srgbClr val="464646"/>
                </a:solidFill>
                <a:latin typeface="Montserrat"/>
              </a:rPr>
              <a:t>12. CAN RIPARIAN LANDOWNERS PREVENT MEMBERS OF THE PUBLIC FROM </a:t>
            </a:r>
            <a:r>
              <a:rPr lang="en-US" sz="3600" b="1" dirty="0" smtClean="0">
                <a:solidFill>
                  <a:srgbClr val="0070C0"/>
                </a:solidFill>
                <a:latin typeface="Montserrat"/>
              </a:rPr>
              <a:t>FISHING IN PUBLIC WATERS </a:t>
            </a:r>
            <a:r>
              <a:rPr lang="en-US" sz="3600" b="1" dirty="0" smtClean="0">
                <a:solidFill>
                  <a:srgbClr val="464646"/>
                </a:solidFill>
                <a:latin typeface="Montserrat"/>
              </a:rPr>
              <a:t>THAT FLOW THROUGH THEIR PROPERTY? </a:t>
            </a:r>
          </a:p>
          <a:p>
            <a:endParaRPr lang="en-US" sz="3600" b="1" dirty="0">
              <a:solidFill>
                <a:srgbClr val="464646"/>
              </a:solidFill>
              <a:latin typeface="Montserrat"/>
            </a:endParaRPr>
          </a:p>
          <a:p>
            <a:endParaRPr lang="en-US" sz="3600" b="1" dirty="0" smtClean="0">
              <a:solidFill>
                <a:srgbClr val="464646"/>
              </a:solidFill>
              <a:latin typeface="Montserrat"/>
            </a:endParaRPr>
          </a:p>
          <a:p>
            <a:pPr algn="ctr"/>
            <a:r>
              <a:rPr lang="en-US" sz="3600" dirty="0" smtClean="0">
                <a:solidFill>
                  <a:srgbClr val="464646"/>
                </a:solidFill>
                <a:latin typeface="Montserrat"/>
              </a:rPr>
              <a:t>No</a:t>
            </a:r>
            <a:r>
              <a:rPr lang="en-US" sz="3600" dirty="0">
                <a:solidFill>
                  <a:srgbClr val="464646"/>
                </a:solidFill>
                <a:latin typeface="Montserrat"/>
              </a:rPr>
              <a:t>.</a:t>
            </a:r>
            <a:endParaRPr lang="en-US" sz="3600" b="0" i="0" dirty="0">
              <a:solidFill>
                <a:srgbClr val="464646"/>
              </a:solidFill>
              <a:effectLst/>
              <a:latin typeface="Montserrat"/>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- 50</a:t>
            </a:r>
            <a:endParaRPr lang="en-US" dirty="0"/>
          </a:p>
        </p:txBody>
      </p:sp>
    </p:spTree>
    <p:extLst>
      <p:ext uri="{BB962C8B-B14F-4D97-AF65-F5344CB8AC3E}">
        <p14:creationId xmlns:p14="http://schemas.microsoft.com/office/powerpoint/2010/main" val="26863913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1806"/>
            <a:ext cx="12192000" cy="3016210"/>
          </a:xfrm>
          <a:prstGeom prst="rect">
            <a:avLst/>
          </a:prstGeom>
        </p:spPr>
        <p:txBody>
          <a:bodyPr wrap="square">
            <a:spAutoFit/>
          </a:bodyPr>
          <a:lstStyle/>
          <a:p>
            <a:pPr algn="ctr"/>
            <a:endParaRPr lang="en-US" sz="1000" b="1" dirty="0" smtClean="0">
              <a:solidFill>
                <a:srgbClr val="464646"/>
              </a:solidFill>
              <a:latin typeface="Montserrat"/>
            </a:endParaRPr>
          </a:p>
          <a:p>
            <a:endParaRPr lang="en-US" sz="3600" b="1" dirty="0">
              <a:solidFill>
                <a:srgbClr val="464646"/>
              </a:solidFill>
              <a:latin typeface="Montserrat"/>
            </a:endParaRPr>
          </a:p>
          <a:p>
            <a:pPr algn="ctr"/>
            <a:r>
              <a:rPr lang="en-US" sz="3600" b="1" dirty="0" smtClean="0">
                <a:solidFill>
                  <a:srgbClr val="464646"/>
                </a:solidFill>
                <a:latin typeface="Montserrat"/>
              </a:rPr>
              <a:t>13. IS THERE A </a:t>
            </a:r>
            <a:r>
              <a:rPr lang="en-US" sz="3600" b="1" dirty="0" smtClean="0">
                <a:solidFill>
                  <a:srgbClr val="0070C0"/>
                </a:solidFill>
                <a:latin typeface="Montserrat"/>
              </a:rPr>
              <a:t>LIST OF PUBLIC WATERS</a:t>
            </a:r>
            <a:r>
              <a:rPr lang="en-US" sz="3600" b="1" dirty="0" smtClean="0">
                <a:solidFill>
                  <a:srgbClr val="464646"/>
                </a:solidFill>
                <a:latin typeface="Montserrat"/>
              </a:rPr>
              <a:t>?</a:t>
            </a:r>
          </a:p>
          <a:p>
            <a:endParaRPr lang="en-US" sz="3600" b="1" dirty="0" smtClean="0">
              <a:solidFill>
                <a:srgbClr val="464646"/>
              </a:solidFill>
              <a:latin typeface="Montserrat"/>
            </a:endParaRPr>
          </a:p>
          <a:p>
            <a:endParaRPr lang="en-US" sz="3600" b="1" dirty="0">
              <a:solidFill>
                <a:srgbClr val="464646"/>
              </a:solidFill>
              <a:latin typeface="Montserrat"/>
            </a:endParaRPr>
          </a:p>
          <a:p>
            <a:pPr algn="ctr"/>
            <a:r>
              <a:rPr lang="en-US" sz="3600" dirty="0">
                <a:solidFill>
                  <a:srgbClr val="464646"/>
                </a:solidFill>
                <a:latin typeface="Montserrat"/>
              </a:rPr>
              <a:t>Unfortunately, no.</a:t>
            </a:r>
            <a:endParaRPr lang="en-US" sz="3600" b="0" i="0" dirty="0">
              <a:solidFill>
                <a:srgbClr val="464646"/>
              </a:solidFill>
              <a:effectLst/>
              <a:latin typeface="Montserrat"/>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- 51</a:t>
            </a:r>
            <a:endParaRPr lang="en-US" dirty="0"/>
          </a:p>
        </p:txBody>
      </p:sp>
    </p:spTree>
    <p:extLst>
      <p:ext uri="{BB962C8B-B14F-4D97-AF65-F5344CB8AC3E}">
        <p14:creationId xmlns:p14="http://schemas.microsoft.com/office/powerpoint/2010/main" val="29569808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185761"/>
          </a:xfrm>
          <a:prstGeom prst="rect">
            <a:avLst/>
          </a:prstGeom>
        </p:spPr>
        <p:txBody>
          <a:bodyPr wrap="square">
            <a:spAutoFit/>
          </a:bodyPr>
          <a:lstStyle/>
          <a:p>
            <a:pPr algn="ctr"/>
            <a:endParaRPr lang="en-US" sz="1000" b="1" dirty="0" smtClean="0">
              <a:solidFill>
                <a:srgbClr val="464646"/>
              </a:solidFill>
              <a:latin typeface="Montserrat"/>
            </a:endParaRPr>
          </a:p>
          <a:p>
            <a:endParaRPr lang="en-US" sz="1000" b="1" dirty="0" smtClean="0">
              <a:solidFill>
                <a:srgbClr val="464646"/>
              </a:solidFill>
              <a:latin typeface="Montserrat"/>
            </a:endParaRPr>
          </a:p>
          <a:p>
            <a:endParaRPr lang="en-US" sz="1000" b="1" dirty="0">
              <a:solidFill>
                <a:srgbClr val="464646"/>
              </a:solidFill>
              <a:latin typeface="Montserrat"/>
            </a:endParaRPr>
          </a:p>
          <a:p>
            <a:endParaRPr lang="en-US" sz="1000" b="1" dirty="0" smtClean="0">
              <a:solidFill>
                <a:srgbClr val="464646"/>
              </a:solidFill>
              <a:latin typeface="Montserrat"/>
            </a:endParaRPr>
          </a:p>
          <a:p>
            <a:endParaRPr lang="en-US" sz="1000" b="1" dirty="0">
              <a:solidFill>
                <a:srgbClr val="464646"/>
              </a:solidFill>
              <a:latin typeface="Montserrat"/>
            </a:endParaRPr>
          </a:p>
          <a:p>
            <a:pPr algn="ctr"/>
            <a:r>
              <a:rPr lang="en-US" sz="3600" b="1" dirty="0" smtClean="0">
                <a:solidFill>
                  <a:srgbClr val="464646"/>
                </a:solidFill>
                <a:latin typeface="Montserrat"/>
              </a:rPr>
              <a:t>14. WHAT </a:t>
            </a:r>
            <a:r>
              <a:rPr lang="en-US" sz="3600" b="1" dirty="0" smtClean="0">
                <a:solidFill>
                  <a:srgbClr val="0070C0"/>
                </a:solidFill>
                <a:latin typeface="Montserrat"/>
              </a:rPr>
              <a:t>WATERS</a:t>
            </a:r>
            <a:r>
              <a:rPr lang="en-US" sz="3600" b="1" dirty="0" smtClean="0">
                <a:solidFill>
                  <a:srgbClr val="464646"/>
                </a:solidFill>
                <a:latin typeface="Montserrat"/>
              </a:rPr>
              <a:t> ARE CONSIDERED </a:t>
            </a:r>
          </a:p>
          <a:p>
            <a:pPr algn="ctr"/>
            <a:r>
              <a:rPr lang="en-US" sz="3600" b="1" dirty="0" smtClean="0">
                <a:solidFill>
                  <a:srgbClr val="464646"/>
                </a:solidFill>
                <a:latin typeface="Montserrat"/>
              </a:rPr>
              <a:t>TO BE </a:t>
            </a:r>
            <a:r>
              <a:rPr lang="en-US" sz="3600" b="1" dirty="0" smtClean="0">
                <a:solidFill>
                  <a:srgbClr val="0070C0"/>
                </a:solidFill>
                <a:latin typeface="Montserrat"/>
              </a:rPr>
              <a:t>PRIVATE</a:t>
            </a:r>
            <a:r>
              <a:rPr lang="en-US" sz="3600" b="1" dirty="0" smtClean="0">
                <a:solidFill>
                  <a:srgbClr val="464646"/>
                </a:solidFill>
                <a:latin typeface="Montserrat"/>
              </a:rPr>
              <a:t>?</a:t>
            </a:r>
          </a:p>
          <a:p>
            <a:endParaRPr lang="en-US" sz="3600" b="1" dirty="0">
              <a:solidFill>
                <a:srgbClr val="464646"/>
              </a:solidFill>
              <a:latin typeface="Montserrat"/>
            </a:endParaRPr>
          </a:p>
          <a:p>
            <a:endParaRPr lang="en-US" sz="3600" b="1" dirty="0" smtClean="0">
              <a:solidFill>
                <a:srgbClr val="464646"/>
              </a:solidFill>
              <a:latin typeface="Montserrat"/>
            </a:endParaRPr>
          </a:p>
          <a:p>
            <a:pPr algn="ctr"/>
            <a:r>
              <a:rPr lang="en-US" sz="3600" dirty="0" smtClean="0">
                <a:solidFill>
                  <a:srgbClr val="464646"/>
                </a:solidFill>
                <a:latin typeface="Montserrat"/>
              </a:rPr>
              <a:t>Private </a:t>
            </a:r>
            <a:r>
              <a:rPr lang="en-US" sz="3600" dirty="0">
                <a:solidFill>
                  <a:srgbClr val="464646"/>
                </a:solidFill>
                <a:latin typeface="Montserrat"/>
              </a:rPr>
              <a:t>waters are </a:t>
            </a:r>
            <a:r>
              <a:rPr lang="en-US" sz="3600" dirty="0">
                <a:solidFill>
                  <a:srgbClr val="0070C0"/>
                </a:solidFill>
                <a:latin typeface="Montserrat"/>
              </a:rPr>
              <a:t>non-navigable rivers</a:t>
            </a:r>
            <a:r>
              <a:rPr lang="en-US" sz="3600" dirty="0">
                <a:solidFill>
                  <a:srgbClr val="464646"/>
                </a:solidFill>
                <a:latin typeface="Montserrat"/>
              </a:rPr>
              <a:t>, streams and lakes</a:t>
            </a:r>
            <a:r>
              <a:rPr lang="en-US" sz="3600" dirty="0" smtClean="0">
                <a:solidFill>
                  <a:srgbClr val="464646"/>
                </a:solidFill>
                <a:latin typeface="Montserrat"/>
              </a:rPr>
              <a:t>.</a:t>
            </a:r>
            <a:endParaRPr lang="en-US" sz="3600" dirty="0">
              <a:solidFill>
                <a:srgbClr val="464646"/>
              </a:solidFill>
              <a:latin typeface="Montserrat"/>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52</a:t>
            </a:r>
          </a:p>
        </p:txBody>
      </p:sp>
    </p:spTree>
    <p:extLst>
      <p:ext uri="{BB962C8B-B14F-4D97-AF65-F5344CB8AC3E}">
        <p14:creationId xmlns:p14="http://schemas.microsoft.com/office/powerpoint/2010/main" val="31554337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3793"/>
            <a:ext cx="12192000" cy="4524315"/>
          </a:xfrm>
          <a:prstGeom prst="rect">
            <a:avLst/>
          </a:prstGeom>
        </p:spPr>
        <p:txBody>
          <a:bodyPr wrap="square">
            <a:spAutoFit/>
          </a:bodyPr>
          <a:lstStyle/>
          <a:p>
            <a:pPr algn="ctr"/>
            <a:endParaRPr lang="en-US" sz="1000" b="1" dirty="0" smtClean="0">
              <a:solidFill>
                <a:srgbClr val="464646"/>
              </a:solidFill>
              <a:latin typeface="Montserrat"/>
            </a:endParaRPr>
          </a:p>
          <a:p>
            <a:endParaRPr lang="en-US" sz="3600" b="1" dirty="0">
              <a:solidFill>
                <a:srgbClr val="464646"/>
              </a:solidFill>
              <a:latin typeface="Montserrat"/>
            </a:endParaRPr>
          </a:p>
          <a:p>
            <a:pPr algn="ctr"/>
            <a:r>
              <a:rPr lang="en-US" sz="3600" b="1" dirty="0" smtClean="0">
                <a:solidFill>
                  <a:srgbClr val="464646"/>
                </a:solidFill>
                <a:latin typeface="Montserrat"/>
              </a:rPr>
              <a:t>15. WHO OWNS PRIVATE WATERS?</a:t>
            </a:r>
          </a:p>
          <a:p>
            <a:endParaRPr lang="en-US" sz="1000" b="1" dirty="0">
              <a:solidFill>
                <a:srgbClr val="464646"/>
              </a:solidFill>
              <a:latin typeface="Montserrat"/>
            </a:endParaRPr>
          </a:p>
          <a:p>
            <a:endParaRPr lang="en-US" sz="3600" b="1" dirty="0">
              <a:solidFill>
                <a:srgbClr val="464646"/>
              </a:solidFill>
              <a:latin typeface="Montserrat"/>
            </a:endParaRPr>
          </a:p>
          <a:p>
            <a:r>
              <a:rPr lang="en-US" sz="3200" dirty="0">
                <a:solidFill>
                  <a:srgbClr val="0070C0"/>
                </a:solidFill>
                <a:latin typeface="Montserrat"/>
              </a:rPr>
              <a:t>Title to the </a:t>
            </a:r>
            <a:r>
              <a:rPr lang="en-US" sz="3200" u="sng" dirty="0">
                <a:solidFill>
                  <a:srgbClr val="0070C0"/>
                </a:solidFill>
                <a:latin typeface="Montserrat"/>
              </a:rPr>
              <a:t>beds</a:t>
            </a:r>
            <a:r>
              <a:rPr lang="en-US" sz="3200" dirty="0">
                <a:solidFill>
                  <a:srgbClr val="0070C0"/>
                </a:solidFill>
                <a:latin typeface="Montserrat"/>
              </a:rPr>
              <a:t> is held by the </a:t>
            </a:r>
            <a:r>
              <a:rPr lang="en-US" sz="3200" u="sng" dirty="0">
                <a:solidFill>
                  <a:srgbClr val="0070C0"/>
                </a:solidFill>
                <a:latin typeface="Montserrat"/>
              </a:rPr>
              <a:t>adjacent riparian landowner. </a:t>
            </a:r>
            <a:r>
              <a:rPr lang="en-US" sz="3200" dirty="0">
                <a:solidFill>
                  <a:srgbClr val="464646"/>
                </a:solidFill>
                <a:latin typeface="Montserrat"/>
              </a:rPr>
              <a:t>If the adjacent riparian landowner owns property on only </a:t>
            </a:r>
            <a:r>
              <a:rPr lang="en-US" sz="3200" dirty="0">
                <a:solidFill>
                  <a:srgbClr val="0070C0"/>
                </a:solidFill>
                <a:latin typeface="Montserrat"/>
              </a:rPr>
              <a:t>one side </a:t>
            </a:r>
            <a:r>
              <a:rPr lang="en-US" sz="3200" dirty="0">
                <a:solidFill>
                  <a:srgbClr val="464646"/>
                </a:solidFill>
                <a:latin typeface="Montserrat"/>
              </a:rPr>
              <a:t>of a non-navigable waterway, he or she owns </a:t>
            </a:r>
            <a:r>
              <a:rPr lang="en-US" sz="3200" dirty="0">
                <a:solidFill>
                  <a:srgbClr val="0070C0"/>
                </a:solidFill>
                <a:latin typeface="Montserrat"/>
              </a:rPr>
              <a:t>to the middle</a:t>
            </a:r>
            <a:r>
              <a:rPr lang="en-US" sz="3200" dirty="0">
                <a:solidFill>
                  <a:srgbClr val="464646"/>
                </a:solidFill>
                <a:latin typeface="Montserrat"/>
              </a:rPr>
              <a:t>. When a non-navigable </a:t>
            </a:r>
            <a:r>
              <a:rPr lang="en-US" sz="3200" dirty="0">
                <a:solidFill>
                  <a:srgbClr val="0070C0"/>
                </a:solidFill>
                <a:latin typeface="Montserrat"/>
              </a:rPr>
              <a:t>waterway flows through someone’s property</a:t>
            </a:r>
            <a:r>
              <a:rPr lang="en-US" sz="3200" dirty="0">
                <a:solidFill>
                  <a:srgbClr val="464646"/>
                </a:solidFill>
                <a:latin typeface="Montserrat"/>
              </a:rPr>
              <a:t>, he or she </a:t>
            </a:r>
            <a:r>
              <a:rPr lang="en-US" sz="3200" dirty="0">
                <a:solidFill>
                  <a:srgbClr val="0070C0"/>
                </a:solidFill>
                <a:latin typeface="Montserrat"/>
              </a:rPr>
              <a:t>owns the entire bed of the waterway</a:t>
            </a:r>
            <a:r>
              <a:rPr lang="en-US" sz="3200" dirty="0">
                <a:solidFill>
                  <a:srgbClr val="464646"/>
                </a:solidFill>
                <a:latin typeface="Montserrat"/>
              </a:rPr>
              <a:t>.</a:t>
            </a:r>
            <a:endParaRPr lang="en-US" sz="3200" b="0" i="0" dirty="0">
              <a:solidFill>
                <a:srgbClr val="464646"/>
              </a:solidFill>
              <a:effectLst/>
              <a:latin typeface="Montserrat"/>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- 53</a:t>
            </a:r>
            <a:endParaRPr lang="en-US" dirty="0"/>
          </a:p>
        </p:txBody>
      </p:sp>
    </p:spTree>
    <p:extLst>
      <p:ext uri="{BB962C8B-B14F-4D97-AF65-F5344CB8AC3E}">
        <p14:creationId xmlns:p14="http://schemas.microsoft.com/office/powerpoint/2010/main" val="9171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157991"/>
            <a:ext cx="12045821" cy="5723746"/>
          </a:xfrm>
          <a:prstGeom prst="rect">
            <a:avLst/>
          </a:prstGeom>
        </p:spPr>
        <p:txBody>
          <a:bodyPr wrap="square">
            <a:spAutoFit/>
          </a:bodyPr>
          <a:lstStyle/>
          <a:p>
            <a:pPr marL="502920" marR="731520" algn="just">
              <a:lnSpc>
                <a:spcPct val="107000"/>
              </a:lnSpc>
              <a:spcBef>
                <a:spcPts val="0"/>
              </a:spcBef>
              <a:spcAft>
                <a:spcPts val="0"/>
              </a:spcAft>
            </a:pPr>
            <a:endParaRPr lang="en-US" sz="1000" i="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502920" marR="731520" algn="just">
              <a:lnSpc>
                <a:spcPct val="107000"/>
              </a:lnSpc>
              <a:spcBef>
                <a:spcPts val="0"/>
              </a:spcBef>
              <a:spcAft>
                <a:spcPts val="0"/>
              </a:spcAft>
            </a:pPr>
            <a:endParaRPr lang="en-US" sz="1000" i="1" dirty="0" smtClean="0">
              <a:latin typeface="Arial" panose="020B0604020202020204" pitchFamily="34" charset="0"/>
              <a:ea typeface="Times New Roman" panose="02020603050405020304" pitchFamily="18" charset="0"/>
              <a:cs typeface="Times New Roman" panose="02020603050405020304" pitchFamily="18" charset="0"/>
            </a:endParaRPr>
          </a:p>
          <a:p>
            <a:pPr marL="502920" marR="731520" algn="just">
              <a:lnSpc>
                <a:spcPct val="107000"/>
              </a:lnSpc>
              <a:spcBef>
                <a:spcPts val="0"/>
              </a:spcBef>
              <a:spcAft>
                <a:spcPts val="0"/>
              </a:spcAft>
            </a:pPr>
            <a:endParaRPr lang="en-US" sz="1000" i="1" dirty="0">
              <a:latin typeface="Arial" panose="020B0604020202020204" pitchFamily="34" charset="0"/>
              <a:ea typeface="Times New Roman" panose="02020603050405020304" pitchFamily="18" charset="0"/>
              <a:cs typeface="Times New Roman" panose="02020603050405020304" pitchFamily="18" charset="0"/>
            </a:endParaRPr>
          </a:p>
          <a:p>
            <a:pPr marL="502920" marR="731520" algn="just">
              <a:lnSpc>
                <a:spcPct val="107000"/>
              </a:lnSpc>
              <a:spcBef>
                <a:spcPts val="0"/>
              </a:spcBef>
              <a:spcAft>
                <a:spcPts val="0"/>
              </a:spcAft>
            </a:pPr>
            <a:r>
              <a:rPr lang="en-US" sz="3600" i="1" dirty="0" smtClean="0">
                <a:effectLst/>
                <a:latin typeface="Arial" panose="020B0604020202020204" pitchFamily="34" charset="0"/>
                <a:ea typeface="Times New Roman" panose="02020603050405020304" pitchFamily="18" charset="0"/>
                <a:cs typeface="Times New Roman" panose="02020603050405020304" pitchFamily="18" charset="0"/>
              </a:rPr>
              <a:t>3. On a river that is </a:t>
            </a:r>
            <a:r>
              <a:rPr lang="en-US" sz="3600" b="1" i="1" u="sng"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Navigable for</a:t>
            </a:r>
            <a:r>
              <a:rPr lang="en-US" sz="3600" i="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i="1" u="sng"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Admiralty Law Purposes</a:t>
            </a:r>
            <a:r>
              <a:rPr lang="en-US" sz="3600" i="1"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3600" i="1" u="sng" dirty="0" smtClean="0">
                <a:effectLst/>
                <a:latin typeface="Arial" panose="020B0604020202020204" pitchFamily="34" charset="0"/>
                <a:ea typeface="Times New Roman" panose="02020603050405020304" pitchFamily="18" charset="0"/>
                <a:cs typeface="Times New Roman" panose="02020603050405020304" pitchFamily="18" charset="0"/>
              </a:rPr>
              <a:t>accidents and disputes</a:t>
            </a:r>
            <a:r>
              <a:rPr lang="en-US" sz="3600" i="1" dirty="0" smtClean="0">
                <a:effectLst/>
                <a:latin typeface="Arial" panose="020B0604020202020204" pitchFamily="34" charset="0"/>
                <a:ea typeface="Times New Roman" panose="02020603050405020304" pitchFamily="18" charset="0"/>
                <a:cs typeface="Times New Roman" panose="02020603050405020304" pitchFamily="18" charset="0"/>
              </a:rPr>
              <a:t> on the river are governed by admiralty law. (Also called “navigable in the technical sense” or “strictly navigable” in older court decisions.)</a:t>
            </a:r>
          </a:p>
          <a:p>
            <a:pPr marL="502920" marR="731520" algn="just">
              <a:lnSpc>
                <a:spcPct val="107000"/>
              </a:lnSpc>
              <a:spcBef>
                <a:spcPts val="0"/>
              </a:spcBef>
              <a:spcAft>
                <a:spcPts val="0"/>
              </a:spcAft>
            </a:pPr>
            <a:endParaRPr lang="en-US" sz="3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502920" marR="731520" algn="just">
              <a:lnSpc>
                <a:spcPct val="107000"/>
              </a:lnSpc>
              <a:spcBef>
                <a:spcPts val="0"/>
              </a:spcBef>
              <a:spcAft>
                <a:spcPts val="0"/>
              </a:spcAft>
            </a:pPr>
            <a:r>
              <a:rPr lang="en-US" sz="2400" i="1" dirty="0" smtClean="0">
                <a:effectLst/>
                <a:latin typeface="Arial" panose="020B0604020202020204" pitchFamily="34" charset="0"/>
                <a:ea typeface="Times New Roman" panose="02020603050405020304" pitchFamily="18" charset="0"/>
                <a:cs typeface="Times New Roman" panose="02020603050405020304" pitchFamily="18" charset="0"/>
              </a:rPr>
              <a:t>Case – </a:t>
            </a:r>
            <a:r>
              <a:rPr lang="en-US" sz="2400" b="1" i="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1851 </a:t>
            </a:r>
            <a:r>
              <a:rPr lang="en-US" sz="2400" i="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i="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Genesee Chief v. Fitzhugh</a:t>
            </a:r>
            <a:r>
              <a:rPr lang="en-US" sz="2400" b="1" i="1" dirty="0" smtClean="0">
                <a:effectLst/>
                <a:latin typeface="Arial" panose="020B0604020202020204" pitchFamily="34" charset="0"/>
                <a:ea typeface="Times New Roman" panose="02020603050405020304" pitchFamily="18" charset="0"/>
                <a:cs typeface="Times New Roman" panose="02020603050405020304" pitchFamily="18" charset="0"/>
              </a:rPr>
              <a:t>,</a:t>
            </a:r>
            <a:r>
              <a:rPr lang="en-US" sz="2400" i="1" dirty="0" smtClean="0">
                <a:effectLst/>
                <a:latin typeface="Arial" panose="020B0604020202020204" pitchFamily="34" charset="0"/>
                <a:ea typeface="Times New Roman" panose="02020603050405020304" pitchFamily="18" charset="0"/>
                <a:cs typeface="Times New Roman" panose="02020603050405020304" pitchFamily="18" charset="0"/>
              </a:rPr>
              <a:t> deals with Admiralty and Maritime Law. Maritime Law deals with shipping and warfare on the ocean. Maritime Law governed disputes on the high Sea. Admiralty Laws governed disputes involving ships on arms of the Sea.</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- 6</a:t>
            </a:r>
            <a:endParaRPr lang="en-US" dirty="0"/>
          </a:p>
        </p:txBody>
      </p:sp>
    </p:spTree>
    <p:extLst>
      <p:ext uri="{BB962C8B-B14F-4D97-AF65-F5344CB8AC3E}">
        <p14:creationId xmlns:p14="http://schemas.microsoft.com/office/powerpoint/2010/main" val="5651089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903"/>
            <a:ext cx="12192000" cy="4339650"/>
          </a:xfrm>
          <a:prstGeom prst="rect">
            <a:avLst/>
          </a:prstGeom>
        </p:spPr>
        <p:txBody>
          <a:bodyPr wrap="square">
            <a:spAutoFit/>
          </a:bodyPr>
          <a:lstStyle/>
          <a:p>
            <a:pPr algn="ctr"/>
            <a:endParaRPr lang="en-US" sz="1000" b="1" dirty="0" smtClean="0">
              <a:solidFill>
                <a:srgbClr val="464646"/>
              </a:solidFill>
              <a:latin typeface="Montserrat"/>
            </a:endParaRPr>
          </a:p>
          <a:p>
            <a:pPr algn="ctr"/>
            <a:endParaRPr lang="en-US" sz="1000" b="1" dirty="0" smtClean="0">
              <a:solidFill>
                <a:srgbClr val="464646"/>
              </a:solidFill>
              <a:latin typeface="Montserrat"/>
            </a:endParaRPr>
          </a:p>
          <a:p>
            <a:pPr algn="ctr"/>
            <a:endParaRPr lang="en-US" sz="1000" b="1" dirty="0">
              <a:solidFill>
                <a:srgbClr val="464646"/>
              </a:solidFill>
              <a:latin typeface="Montserrat"/>
            </a:endParaRPr>
          </a:p>
          <a:p>
            <a:pPr algn="ctr"/>
            <a:endParaRPr lang="en-US" sz="1000" b="1" dirty="0" smtClean="0">
              <a:solidFill>
                <a:srgbClr val="464646"/>
              </a:solidFill>
              <a:latin typeface="Montserrat"/>
            </a:endParaRPr>
          </a:p>
          <a:p>
            <a:pPr algn="ctr"/>
            <a:endParaRPr lang="en-US" sz="1000" b="1" dirty="0">
              <a:solidFill>
                <a:srgbClr val="464646"/>
              </a:solidFill>
              <a:latin typeface="Montserrat"/>
            </a:endParaRPr>
          </a:p>
          <a:p>
            <a:pPr algn="ctr"/>
            <a:endParaRPr lang="en-US" sz="1000" b="1" dirty="0">
              <a:solidFill>
                <a:srgbClr val="464646"/>
              </a:solidFill>
              <a:latin typeface="Montserrat"/>
            </a:endParaRPr>
          </a:p>
          <a:p>
            <a:pPr algn="ctr"/>
            <a:r>
              <a:rPr lang="en-US" sz="3600" b="1" dirty="0" smtClean="0">
                <a:solidFill>
                  <a:srgbClr val="464646"/>
                </a:solidFill>
                <a:latin typeface="Montserrat"/>
              </a:rPr>
              <a:t>16. CAN A RIPARIAN LANDOWNER PREVENT MEMBERS OF THE PUBLIC FROM FISHING OR WADING IN A NON-NAVIGABLE WATER?</a:t>
            </a:r>
          </a:p>
          <a:p>
            <a:endParaRPr lang="en-US" sz="3600" b="1" dirty="0">
              <a:solidFill>
                <a:srgbClr val="464646"/>
              </a:solidFill>
              <a:latin typeface="Montserrat"/>
            </a:endParaRPr>
          </a:p>
          <a:p>
            <a:endParaRPr lang="en-US" sz="3600" b="1" dirty="0" smtClean="0">
              <a:solidFill>
                <a:srgbClr val="464646"/>
              </a:solidFill>
              <a:latin typeface="Montserrat"/>
            </a:endParaRPr>
          </a:p>
          <a:p>
            <a:pPr algn="ctr"/>
            <a:r>
              <a:rPr lang="en-US" sz="3600" dirty="0" smtClean="0">
                <a:solidFill>
                  <a:srgbClr val="464646"/>
                </a:solidFill>
                <a:latin typeface="Montserrat"/>
              </a:rPr>
              <a:t>Yes</a:t>
            </a:r>
            <a:r>
              <a:rPr lang="en-US" sz="3600" dirty="0">
                <a:solidFill>
                  <a:srgbClr val="464646"/>
                </a:solidFill>
                <a:latin typeface="Montserrat"/>
              </a:rPr>
              <a:t>.</a:t>
            </a:r>
            <a:endParaRPr lang="en-US" sz="3600" b="0" i="0" dirty="0">
              <a:solidFill>
                <a:srgbClr val="464646"/>
              </a:solidFill>
              <a:effectLst/>
              <a:latin typeface="Montserrat"/>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- 54</a:t>
            </a:r>
            <a:endParaRPr lang="en-US" dirty="0"/>
          </a:p>
        </p:txBody>
      </p:sp>
    </p:spTree>
    <p:extLst>
      <p:ext uri="{BB962C8B-B14F-4D97-AF65-F5344CB8AC3E}">
        <p14:creationId xmlns:p14="http://schemas.microsoft.com/office/powerpoint/2010/main" val="32755505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0214"/>
            <a:ext cx="12192000" cy="5970865"/>
          </a:xfrm>
          <a:prstGeom prst="rect">
            <a:avLst/>
          </a:prstGeom>
        </p:spPr>
        <p:txBody>
          <a:bodyPr wrap="square">
            <a:spAutoFit/>
          </a:bodyPr>
          <a:lstStyle/>
          <a:p>
            <a:pPr algn="ctr"/>
            <a:endParaRPr lang="en-US" sz="1000" b="1" dirty="0" smtClean="0">
              <a:solidFill>
                <a:srgbClr val="464646"/>
              </a:solidFill>
              <a:latin typeface="Montserrat"/>
            </a:endParaRPr>
          </a:p>
          <a:p>
            <a:pPr algn="ctr"/>
            <a:endParaRPr lang="en-US" sz="1000" b="1" dirty="0">
              <a:solidFill>
                <a:srgbClr val="464646"/>
              </a:solidFill>
              <a:latin typeface="Montserrat"/>
            </a:endParaRPr>
          </a:p>
          <a:p>
            <a:pPr algn="ctr"/>
            <a:endParaRPr lang="en-US" sz="1000" b="1" dirty="0" smtClean="0">
              <a:solidFill>
                <a:srgbClr val="464646"/>
              </a:solidFill>
              <a:latin typeface="Montserrat"/>
            </a:endParaRPr>
          </a:p>
          <a:p>
            <a:pPr algn="ctr"/>
            <a:endParaRPr lang="en-US" sz="1000" b="1" dirty="0" smtClean="0">
              <a:solidFill>
                <a:srgbClr val="464646"/>
              </a:solidFill>
              <a:latin typeface="Montserrat"/>
            </a:endParaRPr>
          </a:p>
          <a:p>
            <a:pPr algn="ctr"/>
            <a:endParaRPr lang="en-US" sz="1000" b="1" dirty="0" smtClean="0">
              <a:solidFill>
                <a:srgbClr val="464646"/>
              </a:solidFill>
              <a:latin typeface="Montserrat"/>
            </a:endParaRPr>
          </a:p>
          <a:p>
            <a:pPr algn="ctr"/>
            <a:r>
              <a:rPr lang="en-US" sz="3600" b="1" dirty="0" smtClean="0">
                <a:solidFill>
                  <a:srgbClr val="464646"/>
                </a:solidFill>
                <a:latin typeface="Montserrat"/>
              </a:rPr>
              <a:t>17. CAN A RIPARIAN LANDOWNER PREVENT THE PUBLIC FROM BOATING OR FLOATING IN A NON-NAVIGABLE STREAM?</a:t>
            </a:r>
          </a:p>
          <a:p>
            <a:endParaRPr lang="en-US" sz="1000" dirty="0" smtClean="0">
              <a:solidFill>
                <a:srgbClr val="464646"/>
              </a:solidFill>
              <a:latin typeface="Montserrat"/>
            </a:endParaRPr>
          </a:p>
          <a:p>
            <a:r>
              <a:rPr lang="en-US" sz="3600" dirty="0" smtClean="0">
                <a:solidFill>
                  <a:srgbClr val="0070C0"/>
                </a:solidFill>
                <a:latin typeface="Montserrat"/>
              </a:rPr>
              <a:t>No</a:t>
            </a:r>
            <a:r>
              <a:rPr lang="en-US" sz="3600" dirty="0">
                <a:solidFill>
                  <a:srgbClr val="0070C0"/>
                </a:solidFill>
                <a:latin typeface="Montserrat"/>
              </a:rPr>
              <a:t>, because </a:t>
            </a:r>
            <a:r>
              <a:rPr lang="en-US" sz="3600" dirty="0">
                <a:solidFill>
                  <a:srgbClr val="464646"/>
                </a:solidFill>
                <a:latin typeface="Montserrat"/>
              </a:rPr>
              <a:t>there’s a </a:t>
            </a:r>
            <a:r>
              <a:rPr lang="en-US" sz="3600" dirty="0">
                <a:solidFill>
                  <a:srgbClr val="0070C0"/>
                </a:solidFill>
                <a:latin typeface="Montserrat"/>
              </a:rPr>
              <a:t>“navigation servitude” </a:t>
            </a:r>
            <a:r>
              <a:rPr lang="en-US" sz="3600" dirty="0">
                <a:solidFill>
                  <a:srgbClr val="464646"/>
                </a:solidFill>
                <a:latin typeface="Montserrat"/>
              </a:rPr>
              <a:t>that gives the public the right to use the water for purposes of navigation only. This servitude does not extend to fishing</a:t>
            </a:r>
            <a:r>
              <a:rPr lang="en-US" sz="3600" dirty="0" smtClean="0">
                <a:solidFill>
                  <a:srgbClr val="464646"/>
                </a:solidFill>
                <a:latin typeface="Montserrat"/>
              </a:rPr>
              <a:t>.</a:t>
            </a:r>
          </a:p>
          <a:p>
            <a:endParaRPr lang="en-US" sz="3600" b="0" i="0" dirty="0">
              <a:solidFill>
                <a:srgbClr val="464646"/>
              </a:solidFill>
              <a:effectLst/>
              <a:latin typeface="Montserrat"/>
            </a:endParaRPr>
          </a:p>
          <a:p>
            <a:pPr marR="0" lvl="0" algn="just">
              <a:lnSpc>
                <a:spcPts val="1440"/>
              </a:lnSpc>
              <a:spcBef>
                <a:spcPts val="0"/>
              </a:spcBef>
              <a:spcAft>
                <a:spcPts val="0"/>
              </a:spcAft>
              <a:buSzPts val="1200"/>
            </a:pPr>
            <a:r>
              <a:rPr lang="en-US" sz="2400" i="1" dirty="0" smtClean="0">
                <a:latin typeface="Arial" panose="020B0604020202020204" pitchFamily="34" charset="0"/>
                <a:ea typeface="Times New Roman" panose="02020603050405020304" pitchFamily="18" charset="0"/>
                <a:cs typeface="Arial" panose="020B0604020202020204" pitchFamily="34" charset="0"/>
              </a:rPr>
              <a:t>*** The </a:t>
            </a:r>
            <a:r>
              <a:rPr lang="en-US" sz="2400" i="1" dirty="0">
                <a:latin typeface="Arial" panose="020B0604020202020204" pitchFamily="34" charset="0"/>
                <a:ea typeface="Times New Roman" panose="02020603050405020304" pitchFamily="18" charset="0"/>
                <a:cs typeface="Arial" panose="020B0604020202020204" pitchFamily="34" charset="0"/>
              </a:rPr>
              <a:t>owner in fee of lands beneath water has the </a:t>
            </a:r>
            <a:r>
              <a:rPr lang="en-US" sz="2400" i="1" u="sng" dirty="0">
                <a:latin typeface="Arial" panose="020B0604020202020204" pitchFamily="34" charset="0"/>
                <a:ea typeface="Times New Roman" panose="02020603050405020304" pitchFamily="18" charset="0"/>
                <a:cs typeface="Arial" panose="020B0604020202020204" pitchFamily="34" charset="0"/>
              </a:rPr>
              <a:t>right to control </a:t>
            </a:r>
            <a:r>
              <a:rPr lang="en-US" sz="2400" i="1" u="sng" dirty="0" smtClean="0">
                <a:latin typeface="Arial" panose="020B0604020202020204" pitchFamily="34" charset="0"/>
                <a:ea typeface="Times New Roman" panose="02020603050405020304" pitchFamily="18" charset="0"/>
                <a:cs typeface="Arial" panose="020B0604020202020204" pitchFamily="34" charset="0"/>
              </a:rPr>
              <a:t>activities</a:t>
            </a:r>
            <a:r>
              <a:rPr lang="en-US" sz="2400" i="1" dirty="0" smtClean="0">
                <a:latin typeface="Arial" panose="020B0604020202020204" pitchFamily="34" charset="0"/>
                <a:ea typeface="Times New Roman" panose="02020603050405020304" pitchFamily="18" charset="0"/>
                <a:cs typeface="Arial" panose="020B0604020202020204" pitchFamily="34" charset="0"/>
              </a:rPr>
              <a:t> </a:t>
            </a:r>
          </a:p>
          <a:p>
            <a:pPr marR="0" lvl="0" algn="just">
              <a:lnSpc>
                <a:spcPts val="1440"/>
              </a:lnSpc>
              <a:spcBef>
                <a:spcPts val="0"/>
              </a:spcBef>
              <a:spcAft>
                <a:spcPts val="0"/>
              </a:spcAft>
              <a:buSzPts val="1200"/>
            </a:pPr>
            <a:endParaRPr lang="en-US" sz="2400" i="1" dirty="0">
              <a:latin typeface="Arial" panose="020B0604020202020204" pitchFamily="34" charset="0"/>
              <a:ea typeface="Times New Roman" panose="02020603050405020304" pitchFamily="18" charset="0"/>
              <a:cs typeface="Arial" panose="020B0604020202020204" pitchFamily="34" charset="0"/>
            </a:endParaRPr>
          </a:p>
          <a:p>
            <a:pPr marR="0" lvl="0" algn="just">
              <a:lnSpc>
                <a:spcPts val="1440"/>
              </a:lnSpc>
              <a:spcBef>
                <a:spcPts val="0"/>
              </a:spcBef>
              <a:spcAft>
                <a:spcPts val="0"/>
              </a:spcAft>
              <a:buSzPts val="1200"/>
            </a:pPr>
            <a:r>
              <a:rPr lang="en-US" sz="2400" i="1" u="sng" dirty="0" smtClean="0">
                <a:latin typeface="Arial" panose="020B0604020202020204" pitchFamily="34" charset="0"/>
                <a:ea typeface="Times New Roman" panose="02020603050405020304" pitchFamily="18" charset="0"/>
                <a:cs typeface="Arial" panose="020B0604020202020204" pitchFamily="34" charset="0"/>
              </a:rPr>
              <a:t>on </a:t>
            </a:r>
            <a:r>
              <a:rPr lang="en-US" sz="2400" i="1" u="sng" dirty="0">
                <a:latin typeface="Arial" panose="020B0604020202020204" pitchFamily="34" charset="0"/>
                <a:ea typeface="Times New Roman" panose="02020603050405020304" pitchFamily="18" charset="0"/>
                <a:cs typeface="Arial" panose="020B0604020202020204" pitchFamily="34" charset="0"/>
              </a:rPr>
              <a:t>the surface. </a:t>
            </a:r>
            <a:r>
              <a:rPr lang="en-US" sz="2400" i="1" dirty="0">
                <a:latin typeface="Arial" panose="020B0604020202020204" pitchFamily="34" charset="0"/>
                <a:ea typeface="Times New Roman" panose="02020603050405020304" pitchFamily="18" charset="0"/>
                <a:cs typeface="Arial" panose="020B0604020202020204" pitchFamily="34" charset="0"/>
              </a:rPr>
              <a:t>Smoulter v. Boyd, 209 Pa. 146, 58 A. 144 (1904). </a:t>
            </a:r>
            <a:endParaRPr lang="en-US" sz="2400" i="1" dirty="0" smtClean="0">
              <a:latin typeface="Arial" panose="020B0604020202020204" pitchFamily="34" charset="0"/>
              <a:ea typeface="Times New Roman" panose="02020603050405020304" pitchFamily="18" charset="0"/>
              <a:cs typeface="Arial" panose="020B0604020202020204" pitchFamily="34" charset="0"/>
            </a:endParaRPr>
          </a:p>
          <a:p>
            <a:pPr marR="0" lvl="0" algn="just">
              <a:lnSpc>
                <a:spcPts val="1440"/>
              </a:lnSpc>
              <a:spcBef>
                <a:spcPts val="0"/>
              </a:spcBef>
              <a:spcAft>
                <a:spcPts val="0"/>
              </a:spcAft>
              <a:buSzPts val="1200"/>
            </a:pPr>
            <a:endParaRPr lang="en-US" sz="2400" b="0" i="1" dirty="0">
              <a:solidFill>
                <a:srgbClr val="464646"/>
              </a:solidFill>
              <a:effectLst/>
              <a:latin typeface="Arial" panose="020B0604020202020204" pitchFamily="34" charset="0"/>
              <a:cs typeface="Arial" panose="020B0604020202020204" pitchFamily="34" charset="0"/>
            </a:endParaRPr>
          </a:p>
          <a:p>
            <a:pPr marR="0" lvl="0" algn="just">
              <a:lnSpc>
                <a:spcPts val="1440"/>
              </a:lnSpc>
              <a:spcBef>
                <a:spcPts val="0"/>
              </a:spcBef>
              <a:spcAft>
                <a:spcPts val="0"/>
              </a:spcAft>
              <a:buSzPts val="1200"/>
            </a:pPr>
            <a:endParaRPr lang="en-US" sz="2400" i="1" dirty="0" smtClean="0">
              <a:solidFill>
                <a:srgbClr val="464646"/>
              </a:solidFill>
              <a:latin typeface="Arial" panose="020B0604020202020204" pitchFamily="34" charset="0"/>
              <a:cs typeface="Arial" panose="020B0604020202020204" pitchFamily="34" charset="0"/>
            </a:endParaRPr>
          </a:p>
          <a:p>
            <a:pPr marR="0" lvl="0" algn="just">
              <a:lnSpc>
                <a:spcPts val="1440"/>
              </a:lnSpc>
              <a:spcBef>
                <a:spcPts val="0"/>
              </a:spcBef>
              <a:spcAft>
                <a:spcPts val="0"/>
              </a:spcAft>
              <a:buSzPts val="1200"/>
            </a:pPr>
            <a:endParaRPr lang="en-US" sz="1400" b="0" i="0" dirty="0">
              <a:solidFill>
                <a:srgbClr val="464646"/>
              </a:solidFill>
              <a:effectLst/>
              <a:latin typeface="Montserrat"/>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- 55</a:t>
            </a:r>
            <a:endParaRPr lang="en-US" dirty="0"/>
          </a:p>
        </p:txBody>
      </p:sp>
    </p:spTree>
    <p:extLst>
      <p:ext uri="{BB962C8B-B14F-4D97-AF65-F5344CB8AC3E}">
        <p14:creationId xmlns:p14="http://schemas.microsoft.com/office/powerpoint/2010/main" val="42037871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835"/>
            <a:ext cx="12192000" cy="5478423"/>
          </a:xfrm>
          <a:prstGeom prst="rect">
            <a:avLst/>
          </a:prstGeom>
        </p:spPr>
        <p:txBody>
          <a:bodyPr wrap="square">
            <a:spAutoFit/>
          </a:bodyPr>
          <a:lstStyle/>
          <a:p>
            <a:pPr algn="ctr"/>
            <a:endParaRPr lang="en-US" sz="1000" b="1" dirty="0" smtClean="0">
              <a:solidFill>
                <a:srgbClr val="464646"/>
              </a:solidFill>
              <a:latin typeface="Montserrat"/>
            </a:endParaRPr>
          </a:p>
          <a:p>
            <a:endParaRPr lang="en-US" sz="3600" b="1" dirty="0">
              <a:solidFill>
                <a:srgbClr val="464646"/>
              </a:solidFill>
              <a:latin typeface="Montserrat"/>
            </a:endParaRPr>
          </a:p>
          <a:p>
            <a:pPr algn="ctr"/>
            <a:r>
              <a:rPr lang="en-US" sz="3600" b="1" dirty="0" smtClean="0">
                <a:solidFill>
                  <a:srgbClr val="464646"/>
                </a:solidFill>
                <a:latin typeface="Montserrat"/>
              </a:rPr>
              <a:t>18. CAN A RIPARIAN LANDOWNER STRING A CABLE ACROSS A NON-NAVIGABLE STREAM?</a:t>
            </a:r>
          </a:p>
          <a:p>
            <a:endParaRPr lang="en-US" sz="1000" b="1" dirty="0" smtClean="0">
              <a:solidFill>
                <a:srgbClr val="464646"/>
              </a:solidFill>
              <a:latin typeface="Montserrat"/>
            </a:endParaRPr>
          </a:p>
          <a:p>
            <a:endParaRPr lang="en-US" sz="1000" b="1" dirty="0" smtClean="0">
              <a:solidFill>
                <a:srgbClr val="464646"/>
              </a:solidFill>
              <a:latin typeface="Montserrat"/>
            </a:endParaRPr>
          </a:p>
          <a:p>
            <a:r>
              <a:rPr lang="en-US" sz="3200" dirty="0" smtClean="0">
                <a:solidFill>
                  <a:srgbClr val="464646"/>
                </a:solidFill>
                <a:latin typeface="Montserrat"/>
              </a:rPr>
              <a:t>                                         Yes</a:t>
            </a:r>
            <a:r>
              <a:rPr lang="en-US" sz="3200" dirty="0">
                <a:solidFill>
                  <a:srgbClr val="464646"/>
                </a:solidFill>
                <a:latin typeface="Montserrat"/>
              </a:rPr>
              <a:t>, as long as</a:t>
            </a:r>
            <a:r>
              <a:rPr lang="en-US" sz="3200" dirty="0" smtClean="0">
                <a:solidFill>
                  <a:srgbClr val="464646"/>
                </a:solidFill>
                <a:latin typeface="Montserrat"/>
              </a:rPr>
              <a:t>:</a:t>
            </a:r>
          </a:p>
          <a:p>
            <a:endParaRPr lang="en-US" sz="1000" dirty="0">
              <a:solidFill>
                <a:srgbClr val="464646"/>
              </a:solidFill>
              <a:latin typeface="Montserrat"/>
            </a:endParaRPr>
          </a:p>
          <a:p>
            <a:pPr marL="742950" lvl="1" indent="-285750">
              <a:buFont typeface="+mj-lt"/>
              <a:buAutoNum type="arabicPeriod"/>
            </a:pPr>
            <a:r>
              <a:rPr lang="en-US" sz="3200" dirty="0">
                <a:solidFill>
                  <a:srgbClr val="464646"/>
                </a:solidFill>
                <a:latin typeface="Montserrat"/>
              </a:rPr>
              <a:t>the landowner owns property on both sides of the stream; </a:t>
            </a:r>
            <a:r>
              <a:rPr lang="en-US" sz="3200" dirty="0" smtClean="0">
                <a:solidFill>
                  <a:srgbClr val="464646"/>
                </a:solidFill>
                <a:latin typeface="Montserrat"/>
              </a:rPr>
              <a:t>and</a:t>
            </a:r>
          </a:p>
          <a:p>
            <a:pPr marL="742950" lvl="1" indent="-285750">
              <a:buFont typeface="+mj-lt"/>
              <a:buAutoNum type="arabicPeriod"/>
            </a:pPr>
            <a:endParaRPr lang="en-US" sz="1000" dirty="0">
              <a:solidFill>
                <a:srgbClr val="464646"/>
              </a:solidFill>
              <a:latin typeface="Montserrat"/>
            </a:endParaRPr>
          </a:p>
          <a:p>
            <a:pPr marL="742950" lvl="1" indent="-285750">
              <a:buFont typeface="+mj-lt"/>
              <a:buAutoNum type="arabicPeriod"/>
            </a:pPr>
            <a:r>
              <a:rPr lang="en-US" sz="3200" dirty="0">
                <a:solidFill>
                  <a:srgbClr val="464646"/>
                </a:solidFill>
                <a:latin typeface="Montserrat"/>
              </a:rPr>
              <a:t>the cable doesn’t interfere with navigation</a:t>
            </a:r>
            <a:r>
              <a:rPr lang="en-US" sz="3200" dirty="0" smtClean="0">
                <a:solidFill>
                  <a:srgbClr val="464646"/>
                </a:solidFill>
                <a:latin typeface="Montserrat"/>
              </a:rPr>
              <a:t>.</a:t>
            </a:r>
          </a:p>
          <a:p>
            <a:pPr marL="742950" lvl="1" indent="-285750">
              <a:buFont typeface="+mj-lt"/>
              <a:buAutoNum type="arabicPeriod"/>
            </a:pPr>
            <a:endParaRPr lang="en-US" sz="3200" dirty="0">
              <a:solidFill>
                <a:srgbClr val="464646"/>
              </a:solidFill>
              <a:latin typeface="Montserrat"/>
            </a:endParaRPr>
          </a:p>
          <a:p>
            <a:pPr algn="ctr"/>
            <a:r>
              <a:rPr lang="en-US" sz="3200" dirty="0">
                <a:solidFill>
                  <a:srgbClr val="464646"/>
                </a:solidFill>
                <a:latin typeface="Montserrat"/>
              </a:rPr>
              <a:t>However, from a liability perspective, it may not be a good idea</a:t>
            </a:r>
            <a:r>
              <a:rPr lang="en-US" sz="3200" dirty="0" smtClean="0">
                <a:solidFill>
                  <a:srgbClr val="464646"/>
                </a:solidFill>
                <a:latin typeface="Montserrat"/>
              </a:rPr>
              <a:t>. (This is added comment, by MFB).</a:t>
            </a:r>
            <a:endParaRPr lang="en-US" sz="3200" b="0" i="0" dirty="0">
              <a:solidFill>
                <a:srgbClr val="464646"/>
              </a:solidFill>
              <a:effectLst/>
              <a:latin typeface="Montserrat"/>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- 56</a:t>
            </a:r>
            <a:endParaRPr lang="en-US" dirty="0"/>
          </a:p>
        </p:txBody>
      </p:sp>
    </p:spTree>
    <p:extLst>
      <p:ext uri="{BB962C8B-B14F-4D97-AF65-F5344CB8AC3E}">
        <p14:creationId xmlns:p14="http://schemas.microsoft.com/office/powerpoint/2010/main" val="35817039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038" y="593125"/>
            <a:ext cx="11376454" cy="489364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Discussion:</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An attorney contacted me for my opinion on a navigable creek situation. </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His client had a large parcel of land consisting of a few hundred acres. A creek ran through the property at about the center of it. The heirs of the estate and the attorneys suggested to use the middle of the creek as the dividing line to cut the large parcel into two parcels to settle the estate. The under-lying title to the creek was included in the deed of the few hundred acres. The surveyor refused to do this because his opinion was that the Commonwealth owned the creek bed and banks based on the Legislative Act declaring the creek to be navigable. </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What would you do as a land surveyor?</a:t>
            </a:r>
            <a:endParaRPr lang="en-US" sz="2400" dirty="0">
              <a:latin typeface="Arial" panose="020B0604020202020204" pitchFamily="34" charset="0"/>
              <a:cs typeface="Arial" panose="020B0604020202020204" pitchFamily="34" charset="0"/>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- 57</a:t>
            </a:r>
            <a:endParaRPr lang="en-US" dirty="0"/>
          </a:p>
        </p:txBody>
      </p:sp>
    </p:spTree>
    <p:extLst>
      <p:ext uri="{BB962C8B-B14F-4D97-AF65-F5344CB8AC3E}">
        <p14:creationId xmlns:p14="http://schemas.microsoft.com/office/powerpoint/2010/main" val="20219133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097" y="2017883"/>
            <a:ext cx="5314950" cy="2657475"/>
          </a:xfrm>
          <a:prstGeom prst="rect">
            <a:avLst/>
          </a:prstGeom>
        </p:spPr>
      </p:pic>
      <p:sp>
        <p:nvSpPr>
          <p:cNvPr id="3" name="TextBox 2"/>
          <p:cNvSpPr txBox="1"/>
          <p:nvPr/>
        </p:nvSpPr>
        <p:spPr>
          <a:xfrm>
            <a:off x="4193059" y="461318"/>
            <a:ext cx="3707027" cy="58477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Mahantango Creek</a:t>
            </a:r>
            <a:endParaRPr lang="en-US" sz="3200" dirty="0">
              <a:latin typeface="Arial" panose="020B0604020202020204" pitchFamily="34" charset="0"/>
              <a:cs typeface="Arial" panose="020B0604020202020204" pitchFamily="34" charset="0"/>
            </a:endParaRPr>
          </a:p>
        </p:txBody>
      </p:sp>
      <p:sp>
        <p:nvSpPr>
          <p:cNvPr id="4" name="TextBox 3"/>
          <p:cNvSpPr txBox="1"/>
          <p:nvPr/>
        </p:nvSpPr>
        <p:spPr>
          <a:xfrm>
            <a:off x="4366054" y="1186248"/>
            <a:ext cx="3410465"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Locate This in </a:t>
            </a:r>
            <a:r>
              <a:rPr lang="en-US" sz="2000" dirty="0">
                <a:latin typeface="Arial" panose="020B0604020202020204" pitchFamily="34" charset="0"/>
                <a:cs typeface="Arial" panose="020B0604020202020204" pitchFamily="34" charset="0"/>
              </a:rPr>
              <a:t>Y</a:t>
            </a:r>
            <a:r>
              <a:rPr lang="en-US" sz="2000" dirty="0" smtClean="0">
                <a:latin typeface="Arial" panose="020B0604020202020204" pitchFamily="34" charset="0"/>
                <a:cs typeface="Arial" panose="020B0604020202020204" pitchFamily="34" charset="0"/>
              </a:rPr>
              <a:t>our Handout</a:t>
            </a:r>
            <a:endParaRPr lang="en-US" sz="2000" dirty="0">
              <a:latin typeface="Arial" panose="020B0604020202020204" pitchFamily="34" charset="0"/>
              <a:cs typeface="Arial" panose="020B0604020202020204" pitchFamily="34" charset="0"/>
            </a:endParaRPr>
          </a:p>
        </p:txBody>
      </p:sp>
      <p:sp>
        <p:nvSpPr>
          <p:cNvPr id="5" name="TextBox 4"/>
          <p:cNvSpPr txBox="1"/>
          <p:nvPr/>
        </p:nvSpPr>
        <p:spPr>
          <a:xfrm>
            <a:off x="2750813" y="5106883"/>
            <a:ext cx="6640945"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Two Legislative Acts for the Mahantango Creek Calling through Dauphin, Northumberland, Berks and Schuylkill Counties.</a:t>
            </a:r>
            <a:endParaRPr lang="en-US" dirty="0">
              <a:latin typeface="Arial" panose="020B0604020202020204" pitchFamily="34" charset="0"/>
              <a:cs typeface="Arial" panose="020B0604020202020204" pitchFamily="34" charset="0"/>
            </a:endParaRPr>
          </a:p>
        </p:txBody>
      </p:sp>
      <p:sp>
        <p:nvSpPr>
          <p:cNvPr id="6" name="Right Arrow 5"/>
          <p:cNvSpPr/>
          <p:nvPr/>
        </p:nvSpPr>
        <p:spPr>
          <a:xfrm>
            <a:off x="2540000" y="3888509"/>
            <a:ext cx="1034473" cy="12930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2567709" y="4368800"/>
            <a:ext cx="1025236" cy="12007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- 58</a:t>
            </a:r>
            <a:endParaRPr lang="en-US" dirty="0"/>
          </a:p>
        </p:txBody>
      </p:sp>
    </p:spTree>
    <p:extLst>
      <p:ext uri="{BB962C8B-B14F-4D97-AF65-F5344CB8AC3E}">
        <p14:creationId xmlns:p14="http://schemas.microsoft.com/office/powerpoint/2010/main" val="17336073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425" y="2256009"/>
            <a:ext cx="6153150" cy="2790825"/>
          </a:xfrm>
          <a:prstGeom prst="rect">
            <a:avLst/>
          </a:prstGeom>
        </p:spPr>
      </p:pic>
      <p:sp>
        <p:nvSpPr>
          <p:cNvPr id="3" name="TextBox 2"/>
          <p:cNvSpPr txBox="1"/>
          <p:nvPr/>
        </p:nvSpPr>
        <p:spPr>
          <a:xfrm>
            <a:off x="2410691" y="451796"/>
            <a:ext cx="7213600"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Historic Map of Northumberland County, Shows the Mahantango Creek as the Boundary Line Between Dauphin County &amp; Northumberland County</a:t>
            </a:r>
            <a:endParaRPr lang="en-US" sz="2400" dirty="0">
              <a:latin typeface="Arial" panose="020B0604020202020204" pitchFamily="34" charset="0"/>
              <a:cs typeface="Arial" panose="020B0604020202020204" pitchFamily="34" charset="0"/>
            </a:endParaRPr>
          </a:p>
        </p:txBody>
      </p:sp>
      <p:sp>
        <p:nvSpPr>
          <p:cNvPr id="4" name="Down Arrow 3"/>
          <p:cNvSpPr/>
          <p:nvPr/>
        </p:nvSpPr>
        <p:spPr>
          <a:xfrm rot="10800000">
            <a:off x="4359562" y="4396509"/>
            <a:ext cx="230909" cy="103447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rot="10800000">
            <a:off x="7850909" y="3740728"/>
            <a:ext cx="249383" cy="159789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20905658">
            <a:off x="4722092" y="3485253"/>
            <a:ext cx="2590800" cy="369332"/>
          </a:xfrm>
          <a:prstGeom prst="rect">
            <a:avLst/>
          </a:prstGeom>
          <a:solidFill>
            <a:srgbClr val="FFC000"/>
          </a:solidFill>
        </p:spPr>
        <p:txBody>
          <a:bodyPr wrap="square" rtlCol="0">
            <a:spAutoFit/>
          </a:bodyPr>
          <a:lstStyle/>
          <a:p>
            <a:r>
              <a:rPr lang="en-US" dirty="0" smtClean="0"/>
              <a:t>Northumberland County</a:t>
            </a:r>
            <a:endParaRPr lang="en-US" dirty="0"/>
          </a:p>
        </p:txBody>
      </p:sp>
      <p:sp>
        <p:nvSpPr>
          <p:cNvPr id="7" name="TextBox 6"/>
          <p:cNvSpPr txBox="1"/>
          <p:nvPr/>
        </p:nvSpPr>
        <p:spPr>
          <a:xfrm rot="20904950">
            <a:off x="5301671" y="4211843"/>
            <a:ext cx="1838036" cy="369332"/>
          </a:xfrm>
          <a:prstGeom prst="rect">
            <a:avLst/>
          </a:prstGeom>
          <a:solidFill>
            <a:srgbClr val="FFC000"/>
          </a:solidFill>
        </p:spPr>
        <p:txBody>
          <a:bodyPr wrap="square" rtlCol="0">
            <a:spAutoFit/>
          </a:bodyPr>
          <a:lstStyle/>
          <a:p>
            <a:r>
              <a:rPr lang="en-US" dirty="0" smtClean="0"/>
              <a:t>Dauphin County</a:t>
            </a:r>
            <a:endParaRPr lang="en-US" dirty="0"/>
          </a:p>
        </p:txBody>
      </p:sp>
      <p:sp>
        <p:nvSpPr>
          <p:cNvPr id="8" name="Rectangle 7"/>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- 59</a:t>
            </a:r>
            <a:endParaRPr lang="en-US" dirty="0"/>
          </a:p>
        </p:txBody>
      </p:sp>
    </p:spTree>
    <p:extLst>
      <p:ext uri="{BB962C8B-B14F-4D97-AF65-F5344CB8AC3E}">
        <p14:creationId xmlns:p14="http://schemas.microsoft.com/office/powerpoint/2010/main" val="12425320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8336"/>
            <a:ext cx="12192000" cy="4401328"/>
          </a:xfrm>
          <a:prstGeom prst="rect">
            <a:avLst/>
          </a:prstGeom>
        </p:spPr>
      </p:pic>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- 60</a:t>
            </a:r>
            <a:endParaRPr lang="en-US" dirty="0"/>
          </a:p>
        </p:txBody>
      </p:sp>
    </p:spTree>
    <p:extLst>
      <p:ext uri="{BB962C8B-B14F-4D97-AF65-F5344CB8AC3E}">
        <p14:creationId xmlns:p14="http://schemas.microsoft.com/office/powerpoint/2010/main" val="34205520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7351" y="1436641"/>
            <a:ext cx="10453816" cy="1200329"/>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A land warrant authorized an official survey of a particular tract of land that an individual or other entity wanted to claim or purchase. While it initiated the title process, the warrant did not confer title to the land.</a:t>
            </a:r>
          </a:p>
        </p:txBody>
      </p:sp>
      <p:sp>
        <p:nvSpPr>
          <p:cNvPr id="4" name="Rectangle 3"/>
          <p:cNvSpPr/>
          <p:nvPr/>
        </p:nvSpPr>
        <p:spPr>
          <a:xfrm>
            <a:off x="947351" y="3863716"/>
            <a:ext cx="10165492"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The patentee generally was the person who settled the land and acquired title to it.</a:t>
            </a:r>
          </a:p>
        </p:txBody>
      </p:sp>
      <p:sp>
        <p:nvSpPr>
          <p:cNvPr id="5" name="TextBox 4"/>
          <p:cNvSpPr txBox="1"/>
          <p:nvPr/>
        </p:nvSpPr>
        <p:spPr>
          <a:xfrm>
            <a:off x="4563762" y="561658"/>
            <a:ext cx="2932670" cy="523220"/>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PA Land Warrant</a:t>
            </a:r>
            <a:endParaRPr lang="en-US" sz="2800" dirty="0">
              <a:latin typeface="Arial" panose="020B0604020202020204" pitchFamily="34" charset="0"/>
              <a:cs typeface="Arial" panose="020B0604020202020204" pitchFamily="34" charset="0"/>
            </a:endParaRPr>
          </a:p>
        </p:txBody>
      </p:sp>
      <p:sp>
        <p:nvSpPr>
          <p:cNvPr id="6" name="TextBox 5"/>
          <p:cNvSpPr txBox="1"/>
          <p:nvPr/>
        </p:nvSpPr>
        <p:spPr>
          <a:xfrm>
            <a:off x="4810897" y="3080952"/>
            <a:ext cx="2685536" cy="523220"/>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PA Land Patent</a:t>
            </a:r>
            <a:endParaRPr lang="en-US" sz="2800" dirty="0">
              <a:latin typeface="Arial" panose="020B0604020202020204" pitchFamily="34" charset="0"/>
              <a:cs typeface="Arial" panose="020B0604020202020204" pitchFamily="34" charset="0"/>
            </a:endParaRPr>
          </a:p>
        </p:txBody>
      </p:sp>
      <p:sp>
        <p:nvSpPr>
          <p:cNvPr id="7" name="Rectangle 6"/>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- 61</a:t>
            </a:r>
            <a:endParaRPr lang="en-US" dirty="0"/>
          </a:p>
        </p:txBody>
      </p:sp>
    </p:spTree>
    <p:extLst>
      <p:ext uri="{BB962C8B-B14F-4D97-AF65-F5344CB8AC3E}">
        <p14:creationId xmlns:p14="http://schemas.microsoft.com/office/powerpoint/2010/main" val="22239130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620" y="0"/>
            <a:ext cx="11776760" cy="6858000"/>
          </a:xfrm>
          <a:prstGeom prst="rect">
            <a:avLst/>
          </a:prstGeom>
        </p:spPr>
      </p:pic>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- 62</a:t>
            </a:r>
            <a:endParaRPr lang="en-US" dirty="0"/>
          </a:p>
        </p:txBody>
      </p:sp>
    </p:spTree>
    <p:extLst>
      <p:ext uri="{BB962C8B-B14F-4D97-AF65-F5344CB8AC3E}">
        <p14:creationId xmlns:p14="http://schemas.microsoft.com/office/powerpoint/2010/main" val="26058629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276" y="2576490"/>
            <a:ext cx="9486900" cy="3939867"/>
          </a:xfrm>
          <a:prstGeom prst="rect">
            <a:avLst/>
          </a:prstGeom>
        </p:spPr>
      </p:pic>
      <p:sp>
        <p:nvSpPr>
          <p:cNvPr id="3" name="TextBox 2"/>
          <p:cNvSpPr txBox="1"/>
          <p:nvPr/>
        </p:nvSpPr>
        <p:spPr>
          <a:xfrm>
            <a:off x="2458994" y="318908"/>
            <a:ext cx="6814315"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Clip Showing 4 Contiguous Warrants From the Larger Connected Warrant Map</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#4, John Meyer Differs From Patentee (Leitzer), #8 &amp; #9</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rot="20644994">
            <a:off x="2172266" y="5257061"/>
            <a:ext cx="2290618" cy="338554"/>
          </a:xfrm>
          <a:prstGeom prst="rect">
            <a:avLst/>
          </a:prstGeom>
          <a:solidFill>
            <a:srgbClr val="FFFF00"/>
          </a:solidFill>
        </p:spPr>
        <p:txBody>
          <a:bodyPr wrap="square" rtlCol="0">
            <a:spAutoFit/>
          </a:bodyPr>
          <a:lstStyle/>
          <a:p>
            <a:r>
              <a:rPr lang="en-US" sz="1600" dirty="0" smtClean="0"/>
              <a:t>Northumberland County</a:t>
            </a:r>
            <a:endParaRPr lang="en-US" sz="1600" dirty="0"/>
          </a:p>
        </p:txBody>
      </p:sp>
      <p:sp>
        <p:nvSpPr>
          <p:cNvPr id="5" name="TextBox 4"/>
          <p:cNvSpPr txBox="1"/>
          <p:nvPr/>
        </p:nvSpPr>
        <p:spPr>
          <a:xfrm rot="20770856">
            <a:off x="2845721" y="5892321"/>
            <a:ext cx="1785130" cy="369332"/>
          </a:xfrm>
          <a:prstGeom prst="rect">
            <a:avLst/>
          </a:prstGeom>
          <a:solidFill>
            <a:srgbClr val="FFFF00"/>
          </a:solidFill>
        </p:spPr>
        <p:txBody>
          <a:bodyPr wrap="square" rtlCol="0">
            <a:spAutoFit/>
          </a:bodyPr>
          <a:lstStyle/>
          <a:p>
            <a:r>
              <a:rPr lang="en-US" dirty="0" smtClean="0"/>
              <a:t>Dauphin County</a:t>
            </a:r>
            <a:endParaRPr lang="en-US" dirty="0"/>
          </a:p>
        </p:txBody>
      </p:sp>
      <p:sp>
        <p:nvSpPr>
          <p:cNvPr id="6" name="TextBox 5"/>
          <p:cNvSpPr txBox="1"/>
          <p:nvPr/>
        </p:nvSpPr>
        <p:spPr>
          <a:xfrm rot="20295796">
            <a:off x="8564503" y="3001267"/>
            <a:ext cx="1584488" cy="307777"/>
          </a:xfrm>
          <a:prstGeom prst="rect">
            <a:avLst/>
          </a:prstGeom>
          <a:solidFill>
            <a:srgbClr val="FFFF00"/>
          </a:solidFill>
        </p:spPr>
        <p:txBody>
          <a:bodyPr wrap="square" rtlCol="0">
            <a:spAutoFit/>
          </a:bodyPr>
          <a:lstStyle/>
          <a:p>
            <a:r>
              <a:rPr lang="en-US" sz="1400" dirty="0" smtClean="0"/>
              <a:t>Mahantango Creek</a:t>
            </a:r>
            <a:endParaRPr lang="en-US" sz="1400" dirty="0"/>
          </a:p>
        </p:txBody>
      </p:sp>
      <p:sp>
        <p:nvSpPr>
          <p:cNvPr id="7" name="Down Arrow 6"/>
          <p:cNvSpPr/>
          <p:nvPr/>
        </p:nvSpPr>
        <p:spPr>
          <a:xfrm>
            <a:off x="4280670" y="3984820"/>
            <a:ext cx="184727" cy="62923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a:off x="6742545" y="2748381"/>
            <a:ext cx="175491" cy="43887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a:off x="8026400" y="2817799"/>
            <a:ext cx="221672" cy="73890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a:off x="9439564" y="3803331"/>
            <a:ext cx="138546" cy="51781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244194" y="0"/>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- 63</a:t>
            </a:r>
            <a:endParaRPr lang="en-US" dirty="0"/>
          </a:p>
        </p:txBody>
      </p:sp>
    </p:spTree>
    <p:extLst>
      <p:ext uri="{BB962C8B-B14F-4D97-AF65-F5344CB8AC3E}">
        <p14:creationId xmlns:p14="http://schemas.microsoft.com/office/powerpoint/2010/main" val="1919069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147" y="112083"/>
            <a:ext cx="11933853" cy="6481133"/>
          </a:xfrm>
          <a:prstGeom prst="rect">
            <a:avLst/>
          </a:prstGeom>
        </p:spPr>
        <p:txBody>
          <a:bodyPr wrap="square">
            <a:spAutoFit/>
          </a:bodyPr>
          <a:lstStyle/>
          <a:p>
            <a:pPr marL="502920" marR="731520" algn="just">
              <a:lnSpc>
                <a:spcPct val="107000"/>
              </a:lnSpc>
              <a:spcBef>
                <a:spcPts val="0"/>
              </a:spcBef>
              <a:spcAft>
                <a:spcPts val="0"/>
              </a:spcAft>
            </a:pPr>
            <a:endParaRPr lang="en-US" sz="800" i="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502920" marR="731520" algn="just">
              <a:lnSpc>
                <a:spcPct val="107000"/>
              </a:lnSpc>
              <a:spcBef>
                <a:spcPts val="0"/>
              </a:spcBef>
              <a:spcAft>
                <a:spcPts val="0"/>
              </a:spcAft>
            </a:pPr>
            <a:endParaRPr lang="en-US" sz="800" i="1" dirty="0">
              <a:latin typeface="Arial" panose="020B0604020202020204" pitchFamily="34" charset="0"/>
              <a:ea typeface="Times New Roman" panose="02020603050405020304" pitchFamily="18" charset="0"/>
              <a:cs typeface="Times New Roman" panose="02020603050405020304" pitchFamily="18" charset="0"/>
            </a:endParaRPr>
          </a:p>
          <a:p>
            <a:pPr marL="502920" marR="731520" algn="just">
              <a:lnSpc>
                <a:spcPct val="107000"/>
              </a:lnSpc>
              <a:spcBef>
                <a:spcPts val="0"/>
              </a:spcBef>
              <a:spcAft>
                <a:spcPts val="0"/>
              </a:spcAft>
            </a:pPr>
            <a:endParaRPr lang="en-US" sz="800" i="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502920" marR="731520" algn="just">
              <a:lnSpc>
                <a:spcPct val="107000"/>
              </a:lnSpc>
              <a:spcBef>
                <a:spcPts val="0"/>
              </a:spcBef>
              <a:spcAft>
                <a:spcPts val="0"/>
              </a:spcAft>
            </a:pPr>
            <a:endParaRPr lang="en-US" sz="800" i="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502920" marR="731520" algn="just">
              <a:lnSpc>
                <a:spcPct val="107000"/>
              </a:lnSpc>
              <a:spcBef>
                <a:spcPts val="0"/>
              </a:spcBef>
              <a:spcAft>
                <a:spcPts val="0"/>
              </a:spcAft>
            </a:pPr>
            <a:r>
              <a:rPr lang="en-US" sz="3600" i="1" dirty="0" smtClean="0">
                <a:effectLst/>
                <a:latin typeface="Arial" panose="020B0604020202020204" pitchFamily="34" charset="0"/>
                <a:ea typeface="Times New Roman" panose="02020603050405020304" pitchFamily="18" charset="0"/>
                <a:cs typeface="Times New Roman" panose="02020603050405020304" pitchFamily="18" charset="0"/>
              </a:rPr>
              <a:t>4. On a river (or a stretch or segment of a river) that is </a:t>
            </a:r>
            <a:r>
              <a:rPr lang="en-US" sz="3600" b="1" i="1" u="sng"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Navigable for</a:t>
            </a:r>
            <a:r>
              <a:rPr lang="en-US" sz="3600" i="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i="1" u="sng"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Clean Water Act Purposes</a:t>
            </a:r>
            <a:r>
              <a:rPr lang="en-US" sz="3600" b="1" i="1" dirty="0" smtClean="0">
                <a:effectLst/>
                <a:latin typeface="Arial" panose="020B0604020202020204" pitchFamily="34" charset="0"/>
                <a:ea typeface="Times New Roman" panose="02020603050405020304" pitchFamily="18" charset="0"/>
                <a:cs typeface="Times New Roman" panose="02020603050405020304" pitchFamily="18" charset="0"/>
              </a:rPr>
              <a:t>,</a:t>
            </a:r>
            <a:r>
              <a:rPr lang="en-US" sz="3600" i="1" dirty="0" smtClean="0">
                <a:effectLst/>
                <a:latin typeface="Arial" panose="020B0604020202020204" pitchFamily="34" charset="0"/>
                <a:ea typeface="Times New Roman" panose="02020603050405020304" pitchFamily="18" charset="0"/>
                <a:cs typeface="Times New Roman" panose="02020603050405020304" pitchFamily="18" charset="0"/>
              </a:rPr>
              <a:t> the river is subject to federal jurisdiction regarding </a:t>
            </a:r>
            <a:r>
              <a:rPr lang="en-US" sz="3600" b="1" i="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water pollution, under the Clean Water Act</a:t>
            </a:r>
            <a:r>
              <a:rPr lang="en-US" sz="3600" b="1" i="1"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3600" i="1" dirty="0" smtClean="0">
                <a:effectLst/>
                <a:latin typeface="Arial" panose="020B0604020202020204" pitchFamily="34" charset="0"/>
                <a:ea typeface="Times New Roman" panose="02020603050405020304" pitchFamily="18" charset="0"/>
                <a:cs typeface="Times New Roman" panose="02020603050405020304" pitchFamily="18" charset="0"/>
              </a:rPr>
              <a:t>The Federal Water Pollution Control Act of 1972, A/K/A, Clean Water Act is enforced by the U.S. Army Corps of Engineers.</a:t>
            </a:r>
          </a:p>
          <a:p>
            <a:pPr marL="502920" marR="731520" algn="just">
              <a:lnSpc>
                <a:spcPct val="107000"/>
              </a:lnSpc>
              <a:spcBef>
                <a:spcPts val="0"/>
              </a:spcBef>
              <a:spcAft>
                <a:spcPts val="0"/>
              </a:spcAft>
            </a:pPr>
            <a:endParaRPr lang="en-US" sz="1600" i="1" dirty="0">
              <a:latin typeface="Arial" panose="020B0604020202020204" pitchFamily="34" charset="0"/>
              <a:ea typeface="Times New Roman" panose="02020603050405020304" pitchFamily="18" charset="0"/>
              <a:cs typeface="Times New Roman" panose="02020603050405020304" pitchFamily="18" charset="0"/>
            </a:endParaRPr>
          </a:p>
          <a:p>
            <a:pPr marL="502920" marR="731520" algn="just">
              <a:lnSpc>
                <a:spcPct val="107000"/>
              </a:lnSpc>
              <a:spcBef>
                <a:spcPts val="0"/>
              </a:spcBef>
              <a:spcAft>
                <a:spcPts val="0"/>
              </a:spcAft>
            </a:pPr>
            <a:endParaRPr lang="en-US"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502920" marR="731520" algn="just">
              <a:lnSpc>
                <a:spcPct val="107000"/>
              </a:lnSpc>
              <a:spcBef>
                <a:spcPts val="0"/>
              </a:spcBef>
              <a:spcAft>
                <a:spcPts val="0"/>
              </a:spcAft>
            </a:pPr>
            <a:r>
              <a:rPr lang="en-US" sz="2400" i="1" dirty="0" smtClean="0">
                <a:effectLst/>
                <a:latin typeface="Arial" panose="020B0604020202020204" pitchFamily="34" charset="0"/>
                <a:ea typeface="Times New Roman" panose="02020603050405020304" pitchFamily="18" charset="0"/>
                <a:cs typeface="Times New Roman" panose="02020603050405020304" pitchFamily="18" charset="0"/>
              </a:rPr>
              <a:t>Case - </a:t>
            </a:r>
            <a:r>
              <a:rPr lang="en-US" sz="2400" b="1" i="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1974 – U.S. v. Ashland Oil and Transportation Company</a:t>
            </a:r>
            <a:r>
              <a:rPr lang="en-US" sz="2400" i="1" dirty="0" smtClean="0">
                <a:effectLst/>
                <a:latin typeface="Arial" panose="020B0604020202020204" pitchFamily="34" charset="0"/>
                <a:ea typeface="Times New Roman" panose="02020603050405020304" pitchFamily="18" charset="0"/>
                <a:cs typeface="Times New Roman" panose="02020603050405020304" pitchFamily="18" charset="0"/>
              </a:rPr>
              <a:t>, it had been determined that Congress does have the authority over non-navigable tributaries of rivers under the Commerce Clause.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5512919" y="112083"/>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- 7</a:t>
            </a:r>
            <a:endParaRPr lang="en-US" dirty="0"/>
          </a:p>
        </p:txBody>
      </p:sp>
    </p:spTree>
    <p:extLst>
      <p:ext uri="{BB962C8B-B14F-4D97-AF65-F5344CB8AC3E}">
        <p14:creationId xmlns:p14="http://schemas.microsoft.com/office/powerpoint/2010/main" val="10478234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294" y="2950874"/>
            <a:ext cx="9486900" cy="38195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7131" y="414048"/>
            <a:ext cx="3705225" cy="233203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0429" y="414048"/>
            <a:ext cx="3524250" cy="23336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103" y="414048"/>
            <a:ext cx="3905250" cy="3028950"/>
          </a:xfrm>
          <a:prstGeom prst="rect">
            <a:avLst/>
          </a:prstGeom>
        </p:spPr>
      </p:pic>
      <p:sp>
        <p:nvSpPr>
          <p:cNvPr id="6" name="TextBox 5"/>
          <p:cNvSpPr txBox="1"/>
          <p:nvPr/>
        </p:nvSpPr>
        <p:spPr>
          <a:xfrm>
            <a:off x="1" y="26243"/>
            <a:ext cx="12192000" cy="369332"/>
          </a:xfrm>
          <a:prstGeom prst="rect">
            <a:avLst/>
          </a:prstGeom>
          <a:solidFill>
            <a:srgbClr val="FFFF00"/>
          </a:solidFill>
        </p:spPr>
        <p:txBody>
          <a:bodyPr wrap="square" rtlCol="0">
            <a:spAutoFit/>
          </a:bodyPr>
          <a:lstStyle/>
          <a:p>
            <a:pPr algn="ctr"/>
            <a:r>
              <a:rPr lang="en-US" dirty="0" smtClean="0"/>
              <a:t>Dates of Two Legislative Laws = 1806 March 1  &amp;  1814 March 26     Compared to Patent Dates of Warrants</a:t>
            </a:r>
            <a:endParaRPr lang="en-US" dirty="0"/>
          </a:p>
        </p:txBody>
      </p:sp>
      <p:sp>
        <p:nvSpPr>
          <p:cNvPr id="7" name="Right Arrow 6"/>
          <p:cNvSpPr/>
          <p:nvPr/>
        </p:nvSpPr>
        <p:spPr>
          <a:xfrm rot="10800000">
            <a:off x="3121891" y="2299854"/>
            <a:ext cx="955240" cy="18472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10800000">
            <a:off x="6849483" y="1985818"/>
            <a:ext cx="831273" cy="18472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10800000">
            <a:off x="11018981" y="1985817"/>
            <a:ext cx="915697" cy="18472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rot="5247307">
            <a:off x="7680200" y="4141870"/>
            <a:ext cx="204311" cy="74814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265504" y="438138"/>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- 64</a:t>
            </a:r>
            <a:endParaRPr lang="en-US" dirty="0"/>
          </a:p>
        </p:txBody>
      </p:sp>
    </p:spTree>
    <p:extLst>
      <p:ext uri="{BB962C8B-B14F-4D97-AF65-F5344CB8AC3E}">
        <p14:creationId xmlns:p14="http://schemas.microsoft.com/office/powerpoint/2010/main" val="28675146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62" y="1604962"/>
            <a:ext cx="11496675" cy="3648075"/>
          </a:xfrm>
          <a:prstGeom prst="rect">
            <a:avLst/>
          </a:prstGeom>
        </p:spPr>
      </p:pic>
      <p:sp>
        <p:nvSpPr>
          <p:cNvPr id="4" name="TextBox 3"/>
          <p:cNvSpPr txBox="1"/>
          <p:nvPr/>
        </p:nvSpPr>
        <p:spPr>
          <a:xfrm>
            <a:off x="2630053" y="461818"/>
            <a:ext cx="6322292"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Place Whatever </a:t>
            </a:r>
            <a:r>
              <a:rPr lang="en-US" sz="2400" dirty="0">
                <a:latin typeface="Arial" panose="020B0604020202020204" pitchFamily="34" charset="0"/>
                <a:cs typeface="Arial" panose="020B0604020202020204" pitchFamily="34" charset="0"/>
              </a:rPr>
              <a:t>Y</a:t>
            </a:r>
            <a:r>
              <a:rPr lang="en-US" sz="2400" dirty="0" smtClean="0">
                <a:latin typeface="Arial" panose="020B0604020202020204" pitchFamily="34" charset="0"/>
                <a:cs typeface="Arial" panose="020B0604020202020204" pitchFamily="34" charset="0"/>
              </a:rPr>
              <a:t>ou </a:t>
            </a:r>
            <a:r>
              <a:rPr lang="en-US" sz="2400" dirty="0">
                <a:latin typeface="Arial" panose="020B0604020202020204" pitchFamily="34" charset="0"/>
                <a:cs typeface="Arial" panose="020B0604020202020204" pitchFamily="34" charset="0"/>
              </a:rPr>
              <a:t>C</a:t>
            </a:r>
            <a:r>
              <a:rPr lang="en-US" sz="2400" dirty="0" smtClean="0">
                <a:latin typeface="Arial" panose="020B0604020202020204" pitchFamily="34" charset="0"/>
                <a:cs typeface="Arial" panose="020B0604020202020204" pitchFamily="34" charset="0"/>
              </a:rPr>
              <a:t>onsider an Appropriate Note on Your </a:t>
            </a:r>
            <a:r>
              <a:rPr lang="en-US" sz="2400" dirty="0">
                <a:latin typeface="Arial" panose="020B0604020202020204" pitchFamily="34" charset="0"/>
                <a:cs typeface="Arial" panose="020B0604020202020204" pitchFamily="34" charset="0"/>
              </a:rPr>
              <a:t>P</a:t>
            </a:r>
            <a:r>
              <a:rPr lang="en-US" sz="2400" dirty="0" smtClean="0">
                <a:latin typeface="Arial" panose="020B0604020202020204" pitchFamily="34" charset="0"/>
                <a:cs typeface="Arial" panose="020B0604020202020204" pitchFamily="34" charset="0"/>
              </a:rPr>
              <a:t>lan to Address the Situation. </a:t>
            </a:r>
            <a:endParaRPr lang="en-US" sz="2400" dirty="0">
              <a:latin typeface="Arial" panose="020B0604020202020204" pitchFamily="34" charset="0"/>
              <a:cs typeface="Arial" panose="020B0604020202020204" pitchFamily="34" charset="0"/>
            </a:endParaRPr>
          </a:p>
        </p:txBody>
      </p:sp>
      <p:sp>
        <p:nvSpPr>
          <p:cNvPr id="5" name="Rectangle 4"/>
          <p:cNvSpPr/>
          <p:nvPr/>
        </p:nvSpPr>
        <p:spPr>
          <a:xfrm>
            <a:off x="5474042" y="0"/>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- 65</a:t>
            </a:r>
            <a:endParaRPr lang="en-US" dirty="0"/>
          </a:p>
        </p:txBody>
      </p:sp>
    </p:spTree>
    <p:extLst>
      <p:ext uri="{BB962C8B-B14F-4D97-AF65-F5344CB8AC3E}">
        <p14:creationId xmlns:p14="http://schemas.microsoft.com/office/powerpoint/2010/main" val="32298387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564" y="0"/>
            <a:ext cx="4423490" cy="6858000"/>
          </a:xfrm>
          <a:prstGeom prst="rect">
            <a:avLst/>
          </a:prstGeom>
        </p:spPr>
      </p:pic>
      <p:sp>
        <p:nvSpPr>
          <p:cNvPr id="3" name="TextBox 2"/>
          <p:cNvSpPr txBox="1"/>
          <p:nvPr/>
        </p:nvSpPr>
        <p:spPr>
          <a:xfrm>
            <a:off x="360218" y="895927"/>
            <a:ext cx="4655127" cy="2862322"/>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The Creek limits are not accurately defined with this survey even thought it is a Navigable Creek. The bed and banks are shown to be within the  surveyed parcel of interest. All creeks declared Navigable by the Legislators are, or maybe, subject to court review. A historical search was not done on the Navigability of Chillisquaque Creek.</a:t>
            </a:r>
            <a:endParaRPr lang="en-US" sz="2000" dirty="0">
              <a:latin typeface="Arial" panose="020B0604020202020204" pitchFamily="34" charset="0"/>
              <a:cs typeface="Arial" panose="020B0604020202020204" pitchFamily="34" charset="0"/>
            </a:endParaRPr>
          </a:p>
        </p:txBody>
      </p:sp>
      <p:sp>
        <p:nvSpPr>
          <p:cNvPr id="4" name="Rectangle 3"/>
          <p:cNvSpPr/>
          <p:nvPr/>
        </p:nvSpPr>
        <p:spPr>
          <a:xfrm>
            <a:off x="3771431" y="0"/>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- 66</a:t>
            </a:r>
            <a:endParaRPr lang="en-US" dirty="0"/>
          </a:p>
        </p:txBody>
      </p:sp>
    </p:spTree>
    <p:extLst>
      <p:ext uri="{BB962C8B-B14F-4D97-AF65-F5344CB8AC3E}">
        <p14:creationId xmlns:p14="http://schemas.microsoft.com/office/powerpoint/2010/main" val="3372416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757" y="1301579"/>
            <a:ext cx="11837773" cy="3108543"/>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End of </a:t>
            </a:r>
            <a:r>
              <a:rPr lang="en-US" sz="2800" dirty="0" smtClean="0">
                <a:latin typeface="Arial" panose="020B0604020202020204" pitchFamily="34" charset="0"/>
                <a:cs typeface="Arial" panose="020B0604020202020204" pitchFamily="34" charset="0"/>
              </a:rPr>
              <a:t>Slides</a:t>
            </a:r>
          </a:p>
          <a:p>
            <a:pPr algn="ctr"/>
            <a:endParaRPr lang="en-US" sz="2800" dirty="0" smtClean="0">
              <a:latin typeface="Arial" panose="020B0604020202020204" pitchFamily="34" charset="0"/>
              <a:cs typeface="Arial" panose="020B0604020202020204" pitchFamily="34" charset="0"/>
            </a:endParaRPr>
          </a:p>
          <a:p>
            <a:pPr algn="ctr"/>
            <a:endParaRPr lang="en-US" sz="2800" dirty="0">
              <a:latin typeface="Arial" panose="020B0604020202020204" pitchFamily="34" charset="0"/>
              <a:cs typeface="Arial" panose="020B0604020202020204" pitchFamily="34" charset="0"/>
            </a:endParaRPr>
          </a:p>
          <a:p>
            <a:pPr algn="ctr"/>
            <a:endParaRPr lang="en-US" sz="2800" dirty="0">
              <a:latin typeface="Arial" panose="020B0604020202020204" pitchFamily="34" charset="0"/>
              <a:cs typeface="Arial" panose="020B0604020202020204" pitchFamily="34" charset="0"/>
            </a:endParaRPr>
          </a:p>
          <a:p>
            <a:pPr algn="ctr"/>
            <a:endParaRPr lang="en-US" sz="2800" dirty="0" smtClean="0">
              <a:latin typeface="Arial" panose="020B0604020202020204" pitchFamily="34" charset="0"/>
              <a:cs typeface="Arial" panose="020B0604020202020204" pitchFamily="34" charset="0"/>
            </a:endParaRPr>
          </a:p>
          <a:p>
            <a:pPr algn="ctr"/>
            <a:r>
              <a:rPr lang="en-US" sz="2800" dirty="0" smtClean="0">
                <a:latin typeface="Arial" panose="020B0604020202020204" pitchFamily="34" charset="0"/>
                <a:cs typeface="Arial" panose="020B0604020202020204" pitchFamily="34" charset="0"/>
              </a:rPr>
              <a:t>The following slides were not presented at Surveyors Conference 2023 </a:t>
            </a: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4" name="Rectangle 3"/>
          <p:cNvSpPr/>
          <p:nvPr/>
        </p:nvSpPr>
        <p:spPr>
          <a:xfrm>
            <a:off x="5401068" y="0"/>
            <a:ext cx="1043876" cy="369332"/>
          </a:xfrm>
          <a:prstGeom prst="rect">
            <a:avLst/>
          </a:prstGeom>
          <a:solidFill>
            <a:srgbClr val="00B0F0"/>
          </a:solidFill>
        </p:spPr>
        <p:txBody>
          <a:bodyPr wrap="none">
            <a:spAutoFit/>
          </a:bodyPr>
          <a:lstStyle/>
          <a:p>
            <a:pPr algn="ctr"/>
            <a:r>
              <a:rPr lang="en-US" dirty="0"/>
              <a:t>Slide - </a:t>
            </a:r>
            <a:r>
              <a:rPr lang="en-US" dirty="0" smtClean="0"/>
              <a:t>67</a:t>
            </a:r>
            <a:endParaRPr lang="en-US" dirty="0"/>
          </a:p>
        </p:txBody>
      </p:sp>
    </p:spTree>
    <p:extLst>
      <p:ext uri="{BB962C8B-B14F-4D97-AF65-F5344CB8AC3E}">
        <p14:creationId xmlns:p14="http://schemas.microsoft.com/office/powerpoint/2010/main" val="3989969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2" y="1071562"/>
            <a:ext cx="11877675" cy="4714875"/>
          </a:xfrm>
          <a:prstGeom prst="rect">
            <a:avLst/>
          </a:prstGeom>
        </p:spPr>
      </p:pic>
      <p:sp>
        <p:nvSpPr>
          <p:cNvPr id="3" name="Rectangle 2"/>
          <p:cNvSpPr/>
          <p:nvPr/>
        </p:nvSpPr>
        <p:spPr>
          <a:xfrm>
            <a:off x="5574061" y="0"/>
            <a:ext cx="1043876" cy="369332"/>
          </a:xfrm>
          <a:prstGeom prst="rect">
            <a:avLst/>
          </a:prstGeom>
          <a:solidFill>
            <a:srgbClr val="00B0F0"/>
          </a:solidFill>
        </p:spPr>
        <p:txBody>
          <a:bodyPr wrap="none">
            <a:spAutoFit/>
          </a:bodyPr>
          <a:lstStyle/>
          <a:p>
            <a:pPr algn="ctr"/>
            <a:r>
              <a:rPr lang="en-US" dirty="0"/>
              <a:t>Slide - </a:t>
            </a:r>
            <a:r>
              <a:rPr lang="en-US" dirty="0" smtClean="0"/>
              <a:t>68</a:t>
            </a:r>
            <a:endParaRPr lang="en-US" dirty="0"/>
          </a:p>
        </p:txBody>
      </p:sp>
    </p:spTree>
    <p:extLst>
      <p:ext uri="{BB962C8B-B14F-4D97-AF65-F5344CB8AC3E}">
        <p14:creationId xmlns:p14="http://schemas.microsoft.com/office/powerpoint/2010/main" val="605624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226"/>
            <a:ext cx="12192000" cy="5189548"/>
          </a:xfrm>
          <a:prstGeom prst="rect">
            <a:avLst/>
          </a:prstGeom>
        </p:spPr>
      </p:pic>
      <p:sp>
        <p:nvSpPr>
          <p:cNvPr id="3" name="Rectangle 2"/>
          <p:cNvSpPr/>
          <p:nvPr/>
        </p:nvSpPr>
        <p:spPr>
          <a:xfrm>
            <a:off x="5574062" y="72766"/>
            <a:ext cx="1043876" cy="369332"/>
          </a:xfrm>
          <a:prstGeom prst="rect">
            <a:avLst/>
          </a:prstGeom>
          <a:solidFill>
            <a:srgbClr val="00B0F0"/>
          </a:solidFill>
        </p:spPr>
        <p:txBody>
          <a:bodyPr wrap="none">
            <a:spAutoFit/>
          </a:bodyPr>
          <a:lstStyle/>
          <a:p>
            <a:r>
              <a:rPr lang="en-US" dirty="0"/>
              <a:t>Slide - </a:t>
            </a:r>
            <a:r>
              <a:rPr lang="en-US" dirty="0" smtClean="0"/>
              <a:t>69</a:t>
            </a:r>
            <a:endParaRPr lang="en-US" dirty="0"/>
          </a:p>
        </p:txBody>
      </p:sp>
    </p:spTree>
    <p:extLst>
      <p:ext uri="{BB962C8B-B14F-4D97-AF65-F5344CB8AC3E}">
        <p14:creationId xmlns:p14="http://schemas.microsoft.com/office/powerpoint/2010/main" val="31202565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687"/>
            <a:ext cx="12192000" cy="6374626"/>
          </a:xfrm>
          <a:prstGeom prst="rect">
            <a:avLst/>
          </a:prstGeom>
        </p:spPr>
      </p:pic>
      <p:sp>
        <p:nvSpPr>
          <p:cNvPr id="3" name="Rectangle 2"/>
          <p:cNvSpPr/>
          <p:nvPr/>
        </p:nvSpPr>
        <p:spPr>
          <a:xfrm>
            <a:off x="5269262" y="-67277"/>
            <a:ext cx="1043876" cy="369332"/>
          </a:xfrm>
          <a:prstGeom prst="rect">
            <a:avLst/>
          </a:prstGeom>
          <a:solidFill>
            <a:srgbClr val="00B0F0"/>
          </a:solidFill>
        </p:spPr>
        <p:txBody>
          <a:bodyPr wrap="none">
            <a:spAutoFit/>
          </a:bodyPr>
          <a:lstStyle/>
          <a:p>
            <a:pPr algn="ctr"/>
            <a:r>
              <a:rPr lang="en-US" dirty="0"/>
              <a:t>Slide - </a:t>
            </a:r>
            <a:r>
              <a:rPr lang="en-US" dirty="0" smtClean="0"/>
              <a:t>70</a:t>
            </a:r>
            <a:endParaRPr lang="en-US" dirty="0"/>
          </a:p>
        </p:txBody>
      </p:sp>
    </p:spTree>
    <p:extLst>
      <p:ext uri="{BB962C8B-B14F-4D97-AF65-F5344CB8AC3E}">
        <p14:creationId xmlns:p14="http://schemas.microsoft.com/office/powerpoint/2010/main" val="18304402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04" y="0"/>
            <a:ext cx="9342192" cy="6858000"/>
          </a:xfrm>
          <a:prstGeom prst="rect">
            <a:avLst/>
          </a:prstGeom>
        </p:spPr>
      </p:pic>
      <p:sp>
        <p:nvSpPr>
          <p:cNvPr id="3" name="Rectangle 2"/>
          <p:cNvSpPr/>
          <p:nvPr/>
        </p:nvSpPr>
        <p:spPr>
          <a:xfrm>
            <a:off x="178279" y="188096"/>
            <a:ext cx="1043876" cy="369332"/>
          </a:xfrm>
          <a:prstGeom prst="rect">
            <a:avLst/>
          </a:prstGeom>
          <a:solidFill>
            <a:srgbClr val="00B0F0"/>
          </a:solidFill>
        </p:spPr>
        <p:txBody>
          <a:bodyPr wrap="none">
            <a:spAutoFit/>
          </a:bodyPr>
          <a:lstStyle/>
          <a:p>
            <a:pPr algn="ctr"/>
            <a:r>
              <a:rPr lang="en-US" dirty="0"/>
              <a:t>Slide - </a:t>
            </a:r>
            <a:r>
              <a:rPr lang="en-US" dirty="0" smtClean="0"/>
              <a:t>71</a:t>
            </a:r>
            <a:endParaRPr lang="en-US" dirty="0"/>
          </a:p>
        </p:txBody>
      </p:sp>
    </p:spTree>
    <p:extLst>
      <p:ext uri="{BB962C8B-B14F-4D97-AF65-F5344CB8AC3E}">
        <p14:creationId xmlns:p14="http://schemas.microsoft.com/office/powerpoint/2010/main" val="32904946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434" y="0"/>
            <a:ext cx="8851132" cy="6858000"/>
          </a:xfrm>
          <a:prstGeom prst="rect">
            <a:avLst/>
          </a:prstGeom>
        </p:spPr>
      </p:pic>
      <p:sp>
        <p:nvSpPr>
          <p:cNvPr id="3" name="Rectangle 2"/>
          <p:cNvSpPr/>
          <p:nvPr/>
        </p:nvSpPr>
        <p:spPr>
          <a:xfrm>
            <a:off x="277133" y="155145"/>
            <a:ext cx="1043876" cy="369332"/>
          </a:xfrm>
          <a:prstGeom prst="rect">
            <a:avLst/>
          </a:prstGeom>
          <a:solidFill>
            <a:srgbClr val="00B0F0"/>
          </a:solidFill>
        </p:spPr>
        <p:txBody>
          <a:bodyPr wrap="none">
            <a:spAutoFit/>
          </a:bodyPr>
          <a:lstStyle/>
          <a:p>
            <a:pPr algn="ctr"/>
            <a:r>
              <a:rPr lang="en-US" dirty="0"/>
              <a:t>Slide - </a:t>
            </a:r>
            <a:r>
              <a:rPr lang="en-US" dirty="0" smtClean="0"/>
              <a:t>72</a:t>
            </a:r>
            <a:endParaRPr lang="en-US" dirty="0"/>
          </a:p>
        </p:txBody>
      </p:sp>
    </p:spTree>
    <p:extLst>
      <p:ext uri="{BB962C8B-B14F-4D97-AF65-F5344CB8AC3E}">
        <p14:creationId xmlns:p14="http://schemas.microsoft.com/office/powerpoint/2010/main" val="9819704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869"/>
            <a:ext cx="12192000" cy="5200261"/>
          </a:xfrm>
          <a:prstGeom prst="rect">
            <a:avLst/>
          </a:prstGeom>
        </p:spPr>
      </p:pic>
      <p:sp>
        <p:nvSpPr>
          <p:cNvPr id="3" name="Rectangle 2"/>
          <p:cNvSpPr/>
          <p:nvPr/>
        </p:nvSpPr>
        <p:spPr>
          <a:xfrm>
            <a:off x="5574062" y="0"/>
            <a:ext cx="1043876" cy="369332"/>
          </a:xfrm>
          <a:prstGeom prst="rect">
            <a:avLst/>
          </a:prstGeom>
          <a:solidFill>
            <a:srgbClr val="00B0F0"/>
          </a:solidFill>
        </p:spPr>
        <p:txBody>
          <a:bodyPr wrap="none">
            <a:spAutoFit/>
          </a:bodyPr>
          <a:lstStyle/>
          <a:p>
            <a:pPr algn="ctr"/>
            <a:r>
              <a:rPr lang="en-US" dirty="0"/>
              <a:t>Slide - </a:t>
            </a:r>
            <a:r>
              <a:rPr lang="en-US" dirty="0" smtClean="0"/>
              <a:t>73</a:t>
            </a:r>
            <a:endParaRPr lang="en-US" dirty="0"/>
          </a:p>
        </p:txBody>
      </p:sp>
    </p:spTree>
    <p:extLst>
      <p:ext uri="{BB962C8B-B14F-4D97-AF65-F5344CB8AC3E}">
        <p14:creationId xmlns:p14="http://schemas.microsoft.com/office/powerpoint/2010/main" val="1960419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824" y="290044"/>
            <a:ext cx="11971176" cy="5131020"/>
          </a:xfrm>
          <a:prstGeom prst="rect">
            <a:avLst/>
          </a:prstGeom>
        </p:spPr>
        <p:txBody>
          <a:bodyPr wrap="square">
            <a:spAutoFit/>
          </a:bodyPr>
          <a:lstStyle/>
          <a:p>
            <a:pPr marL="502920" marR="731520" algn="just">
              <a:lnSpc>
                <a:spcPct val="107000"/>
              </a:lnSpc>
              <a:spcBef>
                <a:spcPts val="0"/>
              </a:spcBef>
              <a:spcAft>
                <a:spcPts val="0"/>
              </a:spcAft>
            </a:pPr>
            <a:endParaRPr lang="en-US" sz="1000" i="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502920" marR="731520" algn="just">
              <a:lnSpc>
                <a:spcPct val="107000"/>
              </a:lnSpc>
              <a:spcBef>
                <a:spcPts val="0"/>
              </a:spcBef>
              <a:spcAft>
                <a:spcPts val="0"/>
              </a:spcAft>
            </a:pPr>
            <a:endParaRPr lang="en-US" sz="1000" i="1" dirty="0">
              <a:latin typeface="Arial" panose="020B0604020202020204" pitchFamily="34" charset="0"/>
              <a:ea typeface="Times New Roman" panose="02020603050405020304" pitchFamily="18" charset="0"/>
              <a:cs typeface="Times New Roman" panose="02020603050405020304" pitchFamily="18" charset="0"/>
            </a:endParaRPr>
          </a:p>
          <a:p>
            <a:pPr marL="502920" marR="731520" algn="just">
              <a:lnSpc>
                <a:spcPct val="107000"/>
              </a:lnSpc>
              <a:spcBef>
                <a:spcPts val="0"/>
              </a:spcBef>
              <a:spcAft>
                <a:spcPts val="0"/>
              </a:spcAft>
            </a:pPr>
            <a:endParaRPr lang="en-US" sz="1000" i="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502920" marR="731520" algn="just">
              <a:lnSpc>
                <a:spcPct val="107000"/>
              </a:lnSpc>
              <a:spcBef>
                <a:spcPts val="0"/>
              </a:spcBef>
              <a:spcAft>
                <a:spcPts val="0"/>
              </a:spcAft>
            </a:pPr>
            <a:r>
              <a:rPr lang="en-US" sz="3600" i="1" dirty="0" smtClean="0">
                <a:effectLst/>
                <a:latin typeface="Arial" panose="020B0604020202020204" pitchFamily="34" charset="0"/>
                <a:ea typeface="Times New Roman" panose="02020603050405020304" pitchFamily="18" charset="0"/>
                <a:cs typeface="Times New Roman" panose="02020603050405020304" pitchFamily="18" charset="0"/>
              </a:rPr>
              <a:t>5. On a river that is </a:t>
            </a:r>
            <a:r>
              <a:rPr lang="en-US" sz="3600" b="1" i="1" u="sng"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Navigable for</a:t>
            </a:r>
            <a:r>
              <a:rPr lang="en-US" sz="3600" i="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i="1" u="sng"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Recreational Purposes</a:t>
            </a:r>
            <a:r>
              <a:rPr lang="en-US" sz="3600" b="1" i="1" dirty="0" smtClean="0">
                <a:effectLst/>
                <a:latin typeface="Arial" panose="020B0604020202020204" pitchFamily="34" charset="0"/>
                <a:ea typeface="Times New Roman" panose="02020603050405020304" pitchFamily="18" charset="0"/>
                <a:cs typeface="Times New Roman" panose="02020603050405020304" pitchFamily="18" charset="0"/>
              </a:rPr>
              <a:t>,”</a:t>
            </a:r>
            <a:r>
              <a:rPr lang="en-US" sz="3600" i="1" dirty="0" smtClean="0">
                <a:effectLst/>
                <a:latin typeface="Arial" panose="020B0604020202020204" pitchFamily="34" charset="0"/>
                <a:ea typeface="Times New Roman" panose="02020603050405020304" pitchFamily="18" charset="0"/>
                <a:cs typeface="Times New Roman" panose="02020603050405020304" pitchFamily="18" charset="0"/>
              </a:rPr>
              <a:t> the river is “held in trust for the public” </a:t>
            </a:r>
            <a:r>
              <a:rPr lang="en-US" sz="3600" i="1" u="sng" dirty="0" smtClean="0">
                <a:effectLst/>
                <a:latin typeface="Arial" panose="020B0604020202020204" pitchFamily="34" charset="0"/>
                <a:ea typeface="Times New Roman" panose="02020603050405020304" pitchFamily="18" charset="0"/>
                <a:cs typeface="Times New Roman" panose="02020603050405020304" pitchFamily="18" charset="0"/>
              </a:rPr>
              <a:t>for activities such as boating, fishing, and fowling</a:t>
            </a:r>
            <a:r>
              <a:rPr lang="en-US" sz="3600" i="1" dirty="0" smtClean="0">
                <a:effectLst/>
                <a:latin typeface="Arial" panose="020B0604020202020204" pitchFamily="34" charset="0"/>
                <a:ea typeface="Times New Roman" panose="02020603050405020304" pitchFamily="18" charset="0"/>
                <a:cs typeface="Times New Roman" panose="02020603050405020304" pitchFamily="18" charset="0"/>
              </a:rPr>
              <a:t>. (Also called </a:t>
            </a:r>
            <a:r>
              <a:rPr lang="en-US" sz="3600" b="1" i="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“navigable in the ordinary sense” or “navigable in fact”</a:t>
            </a:r>
            <a:r>
              <a:rPr lang="en-US" sz="3600" i="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i="1" dirty="0" smtClean="0">
                <a:effectLst/>
                <a:latin typeface="Arial" panose="020B0604020202020204" pitchFamily="34" charset="0"/>
                <a:ea typeface="Times New Roman" panose="02020603050405020304" pitchFamily="18" charset="0"/>
                <a:cs typeface="Times New Roman" panose="02020603050405020304" pitchFamily="18" charset="0"/>
              </a:rPr>
              <a:t>in older court decisions.) </a:t>
            </a:r>
          </a:p>
          <a:p>
            <a:pPr marL="502920" marR="731520" algn="just">
              <a:lnSpc>
                <a:spcPct val="107000"/>
              </a:lnSpc>
              <a:spcBef>
                <a:spcPts val="0"/>
              </a:spcBef>
              <a:spcAft>
                <a:spcPts val="0"/>
              </a:spcAft>
            </a:pPr>
            <a:endParaRPr lang="en-US" sz="1600" i="1" dirty="0">
              <a:latin typeface="Arial" panose="020B0604020202020204" pitchFamily="34" charset="0"/>
              <a:ea typeface="Times New Roman" panose="02020603050405020304" pitchFamily="18" charset="0"/>
              <a:cs typeface="Times New Roman" panose="02020603050405020304" pitchFamily="18" charset="0"/>
            </a:endParaRPr>
          </a:p>
          <a:p>
            <a:pPr marL="502920" marR="731520" algn="just">
              <a:lnSpc>
                <a:spcPct val="107000"/>
              </a:lnSpc>
              <a:spcBef>
                <a:spcPts val="0"/>
              </a:spcBef>
              <a:spcAft>
                <a:spcPts val="0"/>
              </a:spcAft>
            </a:pPr>
            <a:endParaRPr lang="en-US"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502920" marR="731520" algn="just">
              <a:lnSpc>
                <a:spcPct val="107000"/>
              </a:lnSpc>
              <a:spcBef>
                <a:spcPts val="0"/>
              </a:spcBef>
              <a:spcAft>
                <a:spcPts val="0"/>
              </a:spcAft>
            </a:pPr>
            <a:endParaRPr lang="en-US"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502920" marR="731520" algn="just">
              <a:lnSpc>
                <a:spcPct val="107000"/>
              </a:lnSpc>
              <a:spcBef>
                <a:spcPts val="0"/>
              </a:spcBef>
              <a:spcAft>
                <a:spcPts val="0"/>
              </a:spcAft>
            </a:pPr>
            <a:r>
              <a:rPr lang="en-US" sz="2400" i="1" dirty="0" smtClean="0">
                <a:effectLst/>
                <a:latin typeface="Arial" panose="020B0604020202020204" pitchFamily="34" charset="0"/>
                <a:ea typeface="Times New Roman" panose="02020603050405020304" pitchFamily="18" charset="0"/>
                <a:cs typeface="Times New Roman" panose="02020603050405020304" pitchFamily="18" charset="0"/>
              </a:rPr>
              <a:t>Case – </a:t>
            </a:r>
            <a:r>
              <a:rPr lang="en-US" sz="2400" b="1" i="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1913</a:t>
            </a:r>
            <a:r>
              <a:rPr lang="en-US" sz="2400" i="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 </a:t>
            </a:r>
            <a:r>
              <a:rPr lang="en-US" sz="2400" b="1" i="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Chandler v. Dunbar</a:t>
            </a:r>
            <a:r>
              <a:rPr lang="en-US" sz="2400" i="1" dirty="0" smtClean="0">
                <a:effectLst/>
                <a:latin typeface="Arial" panose="020B0604020202020204" pitchFamily="34" charset="0"/>
                <a:ea typeface="Times New Roman" panose="02020603050405020304" pitchFamily="18" charset="0"/>
                <a:cs typeface="Times New Roman" panose="02020603050405020304" pitchFamily="18" charset="0"/>
              </a:rPr>
              <a:t>, court reaffirmed that flow of a navigable stream (water) is not private property</a:t>
            </a:r>
            <a:r>
              <a:rPr lang="en-US" sz="1200" i="1"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- 8</a:t>
            </a:r>
            <a:endParaRPr lang="en-US" dirty="0"/>
          </a:p>
        </p:txBody>
      </p:sp>
    </p:spTree>
    <p:extLst>
      <p:ext uri="{BB962C8B-B14F-4D97-AF65-F5344CB8AC3E}">
        <p14:creationId xmlns:p14="http://schemas.microsoft.com/office/powerpoint/2010/main" val="41546267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666750"/>
            <a:ext cx="12172950" cy="5524500"/>
          </a:xfrm>
          <a:prstGeom prst="rect">
            <a:avLst/>
          </a:prstGeom>
        </p:spPr>
      </p:pic>
      <p:sp>
        <p:nvSpPr>
          <p:cNvPr id="3" name="Rectangle 2"/>
          <p:cNvSpPr/>
          <p:nvPr/>
        </p:nvSpPr>
        <p:spPr>
          <a:xfrm>
            <a:off x="5574062" y="82378"/>
            <a:ext cx="1043876" cy="369332"/>
          </a:xfrm>
          <a:prstGeom prst="rect">
            <a:avLst/>
          </a:prstGeom>
          <a:solidFill>
            <a:srgbClr val="00B0F0"/>
          </a:solidFill>
        </p:spPr>
        <p:txBody>
          <a:bodyPr wrap="none">
            <a:spAutoFit/>
          </a:bodyPr>
          <a:lstStyle/>
          <a:p>
            <a:pPr algn="ctr"/>
            <a:r>
              <a:rPr lang="en-US" dirty="0"/>
              <a:t>Slide - </a:t>
            </a:r>
            <a:r>
              <a:rPr lang="en-US" dirty="0" smtClean="0"/>
              <a:t>74</a:t>
            </a:r>
            <a:endParaRPr lang="en-US" dirty="0"/>
          </a:p>
        </p:txBody>
      </p:sp>
    </p:spTree>
    <p:extLst>
      <p:ext uri="{BB962C8B-B14F-4D97-AF65-F5344CB8AC3E}">
        <p14:creationId xmlns:p14="http://schemas.microsoft.com/office/powerpoint/2010/main" val="10282920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470" y="0"/>
            <a:ext cx="11161059" cy="6858000"/>
          </a:xfrm>
          <a:prstGeom prst="rect">
            <a:avLst/>
          </a:prstGeom>
        </p:spPr>
      </p:pic>
      <p:sp>
        <p:nvSpPr>
          <p:cNvPr id="3" name="Rectangle 2"/>
          <p:cNvSpPr/>
          <p:nvPr/>
        </p:nvSpPr>
        <p:spPr>
          <a:xfrm>
            <a:off x="11250771" y="632938"/>
            <a:ext cx="851515" cy="307777"/>
          </a:xfrm>
          <a:prstGeom prst="rect">
            <a:avLst/>
          </a:prstGeom>
          <a:solidFill>
            <a:srgbClr val="00B0F0"/>
          </a:solidFill>
        </p:spPr>
        <p:txBody>
          <a:bodyPr wrap="none">
            <a:spAutoFit/>
          </a:bodyPr>
          <a:lstStyle/>
          <a:p>
            <a:pPr algn="ctr"/>
            <a:r>
              <a:rPr lang="en-US" sz="1400" dirty="0"/>
              <a:t>Slide - </a:t>
            </a:r>
            <a:r>
              <a:rPr lang="en-US" sz="1400" dirty="0" smtClean="0"/>
              <a:t>75</a:t>
            </a:r>
            <a:endParaRPr lang="en-US" sz="1400" dirty="0"/>
          </a:p>
        </p:txBody>
      </p:sp>
    </p:spTree>
    <p:extLst>
      <p:ext uri="{BB962C8B-B14F-4D97-AF65-F5344CB8AC3E}">
        <p14:creationId xmlns:p14="http://schemas.microsoft.com/office/powerpoint/2010/main" val="38724850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150" y="252412"/>
            <a:ext cx="10553700" cy="6353175"/>
          </a:xfrm>
          <a:prstGeom prst="rect">
            <a:avLst/>
          </a:prstGeom>
        </p:spPr>
      </p:pic>
      <p:sp>
        <p:nvSpPr>
          <p:cNvPr id="3" name="Rectangle 2"/>
          <p:cNvSpPr/>
          <p:nvPr/>
        </p:nvSpPr>
        <p:spPr>
          <a:xfrm>
            <a:off x="10179013" y="352853"/>
            <a:ext cx="1043876" cy="369332"/>
          </a:xfrm>
          <a:prstGeom prst="rect">
            <a:avLst/>
          </a:prstGeom>
          <a:solidFill>
            <a:srgbClr val="00B0F0"/>
          </a:solidFill>
        </p:spPr>
        <p:txBody>
          <a:bodyPr wrap="none">
            <a:spAutoFit/>
          </a:bodyPr>
          <a:lstStyle/>
          <a:p>
            <a:pPr algn="ctr"/>
            <a:r>
              <a:rPr lang="en-US" dirty="0"/>
              <a:t>Slide - </a:t>
            </a:r>
            <a:r>
              <a:rPr lang="en-US" dirty="0" smtClean="0"/>
              <a:t>76</a:t>
            </a:r>
            <a:endParaRPr lang="en-US" dirty="0"/>
          </a:p>
        </p:txBody>
      </p:sp>
    </p:spTree>
    <p:extLst>
      <p:ext uri="{BB962C8B-B14F-4D97-AF65-F5344CB8AC3E}">
        <p14:creationId xmlns:p14="http://schemas.microsoft.com/office/powerpoint/2010/main" val="31369128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9830"/>
            <a:ext cx="12192000" cy="6418339"/>
          </a:xfrm>
          <a:prstGeom prst="rect">
            <a:avLst/>
          </a:prstGeom>
        </p:spPr>
      </p:pic>
      <p:sp>
        <p:nvSpPr>
          <p:cNvPr id="3" name="Rectangle 2"/>
          <p:cNvSpPr/>
          <p:nvPr/>
        </p:nvSpPr>
        <p:spPr>
          <a:xfrm>
            <a:off x="10821564" y="0"/>
            <a:ext cx="1043876" cy="369332"/>
          </a:xfrm>
          <a:prstGeom prst="rect">
            <a:avLst/>
          </a:prstGeom>
          <a:solidFill>
            <a:srgbClr val="00B0F0"/>
          </a:solidFill>
        </p:spPr>
        <p:txBody>
          <a:bodyPr wrap="none">
            <a:spAutoFit/>
          </a:bodyPr>
          <a:lstStyle/>
          <a:p>
            <a:pPr algn="ctr"/>
            <a:r>
              <a:rPr lang="en-US" dirty="0"/>
              <a:t>Slide - </a:t>
            </a:r>
            <a:r>
              <a:rPr lang="en-US" dirty="0" smtClean="0"/>
              <a:t>77</a:t>
            </a:r>
            <a:endParaRPr lang="en-US" dirty="0"/>
          </a:p>
        </p:txBody>
      </p:sp>
    </p:spTree>
    <p:extLst>
      <p:ext uri="{BB962C8B-B14F-4D97-AF65-F5344CB8AC3E}">
        <p14:creationId xmlns:p14="http://schemas.microsoft.com/office/powerpoint/2010/main" val="15497232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6" y="369332"/>
            <a:ext cx="12049125" cy="6315075"/>
          </a:xfrm>
          <a:prstGeom prst="rect">
            <a:avLst/>
          </a:prstGeom>
        </p:spPr>
      </p:pic>
      <p:sp>
        <p:nvSpPr>
          <p:cNvPr id="3" name="Rectangle 2"/>
          <p:cNvSpPr/>
          <p:nvPr/>
        </p:nvSpPr>
        <p:spPr>
          <a:xfrm>
            <a:off x="5574061" y="0"/>
            <a:ext cx="1043876" cy="369332"/>
          </a:xfrm>
          <a:prstGeom prst="rect">
            <a:avLst/>
          </a:prstGeom>
          <a:solidFill>
            <a:srgbClr val="00B0F0"/>
          </a:solidFill>
        </p:spPr>
        <p:txBody>
          <a:bodyPr wrap="none">
            <a:spAutoFit/>
          </a:bodyPr>
          <a:lstStyle/>
          <a:p>
            <a:pPr algn="ctr"/>
            <a:r>
              <a:rPr lang="en-US" dirty="0"/>
              <a:t>Slide - </a:t>
            </a:r>
            <a:r>
              <a:rPr lang="en-US" dirty="0" smtClean="0"/>
              <a:t>78</a:t>
            </a:r>
            <a:endParaRPr lang="en-US" dirty="0"/>
          </a:p>
        </p:txBody>
      </p:sp>
    </p:spTree>
    <p:extLst>
      <p:ext uri="{BB962C8B-B14F-4D97-AF65-F5344CB8AC3E}">
        <p14:creationId xmlns:p14="http://schemas.microsoft.com/office/powerpoint/2010/main" val="18599463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72" y="0"/>
            <a:ext cx="11420856" cy="6858000"/>
          </a:xfrm>
          <a:prstGeom prst="rect">
            <a:avLst/>
          </a:prstGeom>
        </p:spPr>
      </p:pic>
      <p:sp>
        <p:nvSpPr>
          <p:cNvPr id="3" name="Rectangle 2"/>
          <p:cNvSpPr/>
          <p:nvPr/>
        </p:nvSpPr>
        <p:spPr>
          <a:xfrm>
            <a:off x="11806428" y="0"/>
            <a:ext cx="418704" cy="369332"/>
          </a:xfrm>
          <a:prstGeom prst="rect">
            <a:avLst/>
          </a:prstGeom>
        </p:spPr>
        <p:txBody>
          <a:bodyPr wrap="none">
            <a:spAutoFit/>
          </a:bodyPr>
          <a:lstStyle/>
          <a:p>
            <a:pPr algn="ctr"/>
            <a:r>
              <a:rPr lang="en-US" dirty="0" smtClean="0"/>
              <a:t>79</a:t>
            </a:r>
            <a:endParaRPr lang="en-US" dirty="0"/>
          </a:p>
        </p:txBody>
      </p:sp>
    </p:spTree>
    <p:extLst>
      <p:ext uri="{BB962C8B-B14F-4D97-AF65-F5344CB8AC3E}">
        <p14:creationId xmlns:p14="http://schemas.microsoft.com/office/powerpoint/2010/main" val="40048305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428"/>
            <a:ext cx="12192000" cy="6455144"/>
          </a:xfrm>
          <a:prstGeom prst="rect">
            <a:avLst/>
          </a:prstGeom>
        </p:spPr>
      </p:pic>
      <p:sp>
        <p:nvSpPr>
          <p:cNvPr id="3" name="Rectangle 2"/>
          <p:cNvSpPr/>
          <p:nvPr/>
        </p:nvSpPr>
        <p:spPr>
          <a:xfrm>
            <a:off x="5162170" y="-91990"/>
            <a:ext cx="1043876" cy="369332"/>
          </a:xfrm>
          <a:prstGeom prst="rect">
            <a:avLst/>
          </a:prstGeom>
        </p:spPr>
        <p:txBody>
          <a:bodyPr wrap="none">
            <a:spAutoFit/>
          </a:bodyPr>
          <a:lstStyle/>
          <a:p>
            <a:pPr algn="ctr"/>
            <a:r>
              <a:rPr lang="en-US" dirty="0"/>
              <a:t>Slide - </a:t>
            </a:r>
            <a:r>
              <a:rPr lang="en-US" dirty="0" smtClean="0"/>
              <a:t>80</a:t>
            </a:r>
            <a:endParaRPr lang="en-US" dirty="0"/>
          </a:p>
        </p:txBody>
      </p:sp>
    </p:spTree>
    <p:extLst>
      <p:ext uri="{BB962C8B-B14F-4D97-AF65-F5344CB8AC3E}">
        <p14:creationId xmlns:p14="http://schemas.microsoft.com/office/powerpoint/2010/main" val="31035326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092"/>
            <a:ext cx="12192000" cy="5609816"/>
          </a:xfrm>
          <a:prstGeom prst="rect">
            <a:avLst/>
          </a:prstGeom>
        </p:spPr>
      </p:pic>
      <p:sp>
        <p:nvSpPr>
          <p:cNvPr id="3" name="Rectangle 2"/>
          <p:cNvSpPr/>
          <p:nvPr/>
        </p:nvSpPr>
        <p:spPr>
          <a:xfrm>
            <a:off x="5574062" y="97480"/>
            <a:ext cx="1043876" cy="369332"/>
          </a:xfrm>
          <a:prstGeom prst="rect">
            <a:avLst/>
          </a:prstGeom>
        </p:spPr>
        <p:txBody>
          <a:bodyPr wrap="none">
            <a:spAutoFit/>
          </a:bodyPr>
          <a:lstStyle/>
          <a:p>
            <a:pPr algn="ctr"/>
            <a:r>
              <a:rPr lang="en-US" dirty="0"/>
              <a:t>Slide - </a:t>
            </a:r>
            <a:r>
              <a:rPr lang="en-US" dirty="0" smtClean="0"/>
              <a:t>81</a:t>
            </a:r>
            <a:endParaRPr lang="en-US" dirty="0"/>
          </a:p>
        </p:txBody>
      </p:sp>
    </p:spTree>
    <p:extLst>
      <p:ext uri="{BB962C8B-B14F-4D97-AF65-F5344CB8AC3E}">
        <p14:creationId xmlns:p14="http://schemas.microsoft.com/office/powerpoint/2010/main" val="2832843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869"/>
            <a:ext cx="12192000" cy="6362262"/>
          </a:xfrm>
          <a:prstGeom prst="rect">
            <a:avLst/>
          </a:prstGeom>
        </p:spPr>
      </p:pic>
    </p:spTree>
    <p:extLst>
      <p:ext uri="{BB962C8B-B14F-4D97-AF65-F5344CB8AC3E}">
        <p14:creationId xmlns:p14="http://schemas.microsoft.com/office/powerpoint/2010/main" val="16429704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8432" y="2545492"/>
            <a:ext cx="3410465" cy="58477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END OF SLIDES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2988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184" y="148987"/>
            <a:ext cx="11747157" cy="5909310"/>
          </a:xfrm>
          <a:prstGeom prst="rect">
            <a:avLst/>
          </a:prstGeom>
        </p:spPr>
        <p:txBody>
          <a:bodyPr wrap="square">
            <a:spAutoFit/>
          </a:bodyPr>
          <a:lstStyle/>
          <a:p>
            <a:pPr algn="ctr">
              <a:spcBef>
                <a:spcPts val="600"/>
              </a:spcBef>
              <a:spcAft>
                <a:spcPts val="300"/>
              </a:spcAft>
            </a:pPr>
            <a:endParaRPr lang="en-US" sz="3600" b="1" dirty="0" smtClean="0">
              <a:latin typeface="Arial" panose="020B0604020202020204" pitchFamily="34" charset="0"/>
            </a:endParaRPr>
          </a:p>
          <a:p>
            <a:pPr algn="ctr">
              <a:spcBef>
                <a:spcPts val="600"/>
              </a:spcBef>
              <a:spcAft>
                <a:spcPts val="300"/>
              </a:spcAft>
            </a:pPr>
            <a:r>
              <a:rPr lang="en-US" sz="3600" b="1" dirty="0" smtClean="0">
                <a:latin typeface="Arial" panose="020B0604020202020204" pitchFamily="34" charset="0"/>
              </a:rPr>
              <a:t>2.1 </a:t>
            </a:r>
            <a:r>
              <a:rPr lang="en-US" sz="3600" b="1" dirty="0">
                <a:latin typeface="Arial" panose="020B0604020202020204" pitchFamily="34" charset="0"/>
              </a:rPr>
              <a:t>– WHAT IS THE DEFINITION OF NAVIGABLE</a:t>
            </a:r>
            <a:endParaRPr lang="en-US" sz="3600" b="1" dirty="0">
              <a:latin typeface="Times New Roman" panose="02020603050405020304" pitchFamily="18" charset="0"/>
            </a:endParaRPr>
          </a:p>
          <a:p>
            <a:pPr algn="just"/>
            <a:r>
              <a:rPr lang="en-US" sz="1200" dirty="0">
                <a:latin typeface="Arial" panose="020B0604020202020204" pitchFamily="34" charset="0"/>
                <a:ea typeface="Times New Roman" panose="02020603050405020304" pitchFamily="18" charset="0"/>
              </a:rPr>
              <a:t> </a:t>
            </a:r>
            <a:r>
              <a:rPr lang="en-US" sz="1200" dirty="0" smtClean="0">
                <a:latin typeface="Arial" panose="020B0604020202020204" pitchFamily="34" charset="0"/>
                <a:ea typeface="Times New Roman" panose="02020603050405020304" pitchFamily="18" charset="0"/>
              </a:rPr>
              <a:t> </a:t>
            </a:r>
          </a:p>
          <a:p>
            <a:pPr marL="502920" marR="731520" algn="just">
              <a:spcBef>
                <a:spcPts val="0"/>
              </a:spcBef>
              <a:spcAft>
                <a:spcPts val="0"/>
              </a:spcAft>
            </a:pPr>
            <a:r>
              <a:rPr lang="en-US" sz="1600" i="1" dirty="0" smtClean="0">
                <a:latin typeface="Arial" panose="020B0604020202020204" pitchFamily="34" charset="0"/>
                <a:ea typeface="Times New Roman" panose="02020603050405020304" pitchFamily="18" charset="0"/>
              </a:rPr>
              <a:t>1</a:t>
            </a:r>
            <a:r>
              <a:rPr lang="en-US" sz="1600" i="1" dirty="0">
                <a:latin typeface="Arial" panose="020B0604020202020204" pitchFamily="34" charset="0"/>
                <a:ea typeface="Times New Roman" panose="02020603050405020304" pitchFamily="18" charset="0"/>
              </a:rPr>
              <a:t>. On a river that is </a:t>
            </a:r>
            <a:r>
              <a:rPr lang="en-US" sz="1600" b="1" i="1" u="sng" dirty="0">
                <a:solidFill>
                  <a:srgbClr val="0070C0"/>
                </a:solidFill>
                <a:latin typeface="Arial" panose="020B0604020202020204" pitchFamily="34" charset="0"/>
                <a:ea typeface="Times New Roman" panose="02020603050405020304" pitchFamily="18" charset="0"/>
              </a:rPr>
              <a:t>Navigable for</a:t>
            </a:r>
            <a:r>
              <a:rPr lang="en-US" sz="1600" i="1" dirty="0">
                <a:solidFill>
                  <a:srgbClr val="0070C0"/>
                </a:solidFill>
                <a:latin typeface="Arial" panose="020B0604020202020204" pitchFamily="34" charset="0"/>
                <a:ea typeface="Times New Roman" panose="02020603050405020304" pitchFamily="18" charset="0"/>
              </a:rPr>
              <a:t> “</a:t>
            </a:r>
            <a:r>
              <a:rPr lang="en-US" sz="1600" b="1" i="1" u="sng" dirty="0">
                <a:solidFill>
                  <a:srgbClr val="0070C0"/>
                </a:solidFill>
                <a:latin typeface="Arial" panose="020B0604020202020204" pitchFamily="34" charset="0"/>
                <a:ea typeface="Times New Roman" panose="02020603050405020304" pitchFamily="18" charset="0"/>
              </a:rPr>
              <a:t>Title Purposes</a:t>
            </a:r>
            <a:r>
              <a:rPr lang="en-US" sz="1600" b="1" i="1" u="sng" dirty="0">
                <a:latin typeface="Arial" panose="020B0604020202020204" pitchFamily="34" charset="0"/>
                <a:ea typeface="Times New Roman" panose="02020603050405020304" pitchFamily="18" charset="0"/>
              </a:rPr>
              <a:t>,”</a:t>
            </a:r>
            <a:r>
              <a:rPr lang="en-US" sz="1600" b="1" i="1" dirty="0">
                <a:latin typeface="Arial" panose="020B0604020202020204" pitchFamily="34" charset="0"/>
                <a:ea typeface="Times New Roman" panose="02020603050405020304" pitchFamily="18" charset="0"/>
              </a:rPr>
              <a:t> </a:t>
            </a:r>
            <a:r>
              <a:rPr lang="en-US" sz="1600" b="1" i="1" u="sng" dirty="0">
                <a:latin typeface="Arial" panose="020B0604020202020204" pitchFamily="34" charset="0"/>
                <a:ea typeface="Times New Roman" panose="02020603050405020304" pitchFamily="18" charset="0"/>
              </a:rPr>
              <a:t>Ownership of the bed and banks of the river</a:t>
            </a:r>
            <a:r>
              <a:rPr lang="en-US" sz="1600" b="1" i="1" dirty="0">
                <a:latin typeface="Arial" panose="020B0604020202020204" pitchFamily="34" charset="0"/>
                <a:ea typeface="Times New Roman" panose="02020603050405020304" pitchFamily="18" charset="0"/>
              </a:rPr>
              <a:t> </a:t>
            </a:r>
            <a:r>
              <a:rPr lang="en-US" sz="1600" i="1" dirty="0">
                <a:latin typeface="Arial" panose="020B0604020202020204" pitchFamily="34" charset="0"/>
                <a:ea typeface="Times New Roman" panose="02020603050405020304" pitchFamily="18" charset="0"/>
              </a:rPr>
              <a:t>passed to the state at the time of statehood (rather than to adjacent landowners, even if the middle of the river is used as a property boundary.)</a:t>
            </a:r>
            <a:endParaRPr lang="en-US" sz="1600" dirty="0">
              <a:latin typeface="Times New Roman" panose="02020603050405020304" pitchFamily="18" charset="0"/>
              <a:ea typeface="Times New Roman" panose="02020603050405020304" pitchFamily="18" charset="0"/>
            </a:endParaRPr>
          </a:p>
          <a:p>
            <a:pPr marL="502920" marR="731520" algn="just">
              <a:spcBef>
                <a:spcPts val="0"/>
              </a:spcBef>
              <a:spcAft>
                <a:spcPts val="0"/>
              </a:spcAft>
            </a:pPr>
            <a:endParaRPr lang="en-US" sz="1600" i="1" dirty="0" smtClean="0">
              <a:latin typeface="Arial" panose="020B0604020202020204" pitchFamily="34" charset="0"/>
              <a:ea typeface="Times New Roman" panose="02020603050405020304" pitchFamily="18" charset="0"/>
            </a:endParaRPr>
          </a:p>
          <a:p>
            <a:pPr marL="502920" marR="731520" algn="just">
              <a:spcBef>
                <a:spcPts val="0"/>
              </a:spcBef>
              <a:spcAft>
                <a:spcPts val="0"/>
              </a:spcAft>
            </a:pPr>
            <a:r>
              <a:rPr lang="en-US" sz="1600" i="1" dirty="0" smtClean="0">
                <a:latin typeface="Arial" panose="020B0604020202020204" pitchFamily="34" charset="0"/>
                <a:ea typeface="Times New Roman" panose="02020603050405020304" pitchFamily="18" charset="0"/>
              </a:rPr>
              <a:t>2</a:t>
            </a:r>
            <a:r>
              <a:rPr lang="en-US" sz="1600" i="1" dirty="0">
                <a:latin typeface="Arial" panose="020B0604020202020204" pitchFamily="34" charset="0"/>
                <a:ea typeface="Times New Roman" panose="02020603050405020304" pitchFamily="18" charset="0"/>
              </a:rPr>
              <a:t>. On a river that is </a:t>
            </a:r>
            <a:r>
              <a:rPr lang="en-US" sz="1600" b="1" i="1" u="sng" dirty="0">
                <a:solidFill>
                  <a:srgbClr val="0070C0"/>
                </a:solidFill>
                <a:latin typeface="Arial" panose="020B0604020202020204" pitchFamily="34" charset="0"/>
                <a:ea typeface="Times New Roman" panose="02020603050405020304" pitchFamily="18" charset="0"/>
              </a:rPr>
              <a:t>Navigable for</a:t>
            </a:r>
            <a:r>
              <a:rPr lang="en-US" sz="1600" i="1" dirty="0">
                <a:solidFill>
                  <a:srgbClr val="0070C0"/>
                </a:solidFill>
                <a:latin typeface="Arial" panose="020B0604020202020204" pitchFamily="34" charset="0"/>
                <a:ea typeface="Times New Roman" panose="02020603050405020304" pitchFamily="18" charset="0"/>
              </a:rPr>
              <a:t> “</a:t>
            </a:r>
            <a:r>
              <a:rPr lang="en-US" sz="1600" b="1" i="1" u="sng" dirty="0">
                <a:solidFill>
                  <a:srgbClr val="0070C0"/>
                </a:solidFill>
                <a:latin typeface="Arial" panose="020B0604020202020204" pitchFamily="34" charset="0"/>
                <a:ea typeface="Times New Roman" panose="02020603050405020304" pitchFamily="18" charset="0"/>
              </a:rPr>
              <a:t>Commerce Clause Purposes</a:t>
            </a:r>
            <a:r>
              <a:rPr lang="en-US" sz="1600" i="1" dirty="0">
                <a:latin typeface="Arial" panose="020B0604020202020204" pitchFamily="34" charset="0"/>
                <a:ea typeface="Times New Roman" panose="02020603050405020304" pitchFamily="18" charset="0"/>
              </a:rPr>
              <a:t>,” the river is subject to </a:t>
            </a:r>
            <a:r>
              <a:rPr lang="en-US" sz="1600" b="1" i="1" dirty="0">
                <a:latin typeface="Arial" panose="020B0604020202020204" pitchFamily="34" charset="0"/>
                <a:ea typeface="Times New Roman" panose="02020603050405020304" pitchFamily="18" charset="0"/>
              </a:rPr>
              <a:t>federal jurisdiction under the Commerce Clause of the Constitution</a:t>
            </a:r>
            <a:r>
              <a:rPr lang="en-US" sz="1600" i="1" dirty="0">
                <a:latin typeface="Arial" panose="020B0604020202020204" pitchFamily="34"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marL="502920" marR="731520" algn="just">
              <a:spcBef>
                <a:spcPts val="0"/>
              </a:spcBef>
              <a:spcAft>
                <a:spcPts val="0"/>
              </a:spcAft>
            </a:pPr>
            <a:r>
              <a:rPr lang="en-US" sz="1600" i="1" dirty="0">
                <a:latin typeface="Arial" panose="020B0604020202020204" pitchFamily="34"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marL="502920" marR="731520" algn="just">
              <a:spcBef>
                <a:spcPts val="0"/>
              </a:spcBef>
              <a:spcAft>
                <a:spcPts val="0"/>
              </a:spcAft>
            </a:pPr>
            <a:r>
              <a:rPr lang="en-US" sz="1600" i="1" dirty="0">
                <a:latin typeface="Arial" panose="020B0604020202020204" pitchFamily="34" charset="0"/>
                <a:ea typeface="Times New Roman" panose="02020603050405020304" pitchFamily="18" charset="0"/>
              </a:rPr>
              <a:t>3. On a river that is </a:t>
            </a:r>
            <a:r>
              <a:rPr lang="en-US" sz="1600" b="1" i="1" u="sng" dirty="0">
                <a:solidFill>
                  <a:srgbClr val="0070C0"/>
                </a:solidFill>
                <a:latin typeface="Arial" panose="020B0604020202020204" pitchFamily="34" charset="0"/>
                <a:ea typeface="Times New Roman" panose="02020603050405020304" pitchFamily="18" charset="0"/>
              </a:rPr>
              <a:t>Navigable for</a:t>
            </a:r>
            <a:r>
              <a:rPr lang="en-US" sz="1600" i="1" dirty="0">
                <a:solidFill>
                  <a:srgbClr val="0070C0"/>
                </a:solidFill>
                <a:latin typeface="Arial" panose="020B0604020202020204" pitchFamily="34" charset="0"/>
                <a:ea typeface="Times New Roman" panose="02020603050405020304" pitchFamily="18" charset="0"/>
              </a:rPr>
              <a:t> “</a:t>
            </a:r>
            <a:r>
              <a:rPr lang="en-US" sz="1600" b="1" i="1" u="sng" dirty="0">
                <a:solidFill>
                  <a:srgbClr val="0070C0"/>
                </a:solidFill>
                <a:latin typeface="Arial" panose="020B0604020202020204" pitchFamily="34" charset="0"/>
                <a:ea typeface="Times New Roman" panose="02020603050405020304" pitchFamily="18" charset="0"/>
              </a:rPr>
              <a:t>Admiralty Law Purposes</a:t>
            </a:r>
            <a:r>
              <a:rPr lang="en-US" sz="1600" i="1" dirty="0">
                <a:latin typeface="Arial" panose="020B0604020202020204" pitchFamily="34" charset="0"/>
                <a:ea typeface="Times New Roman" panose="02020603050405020304" pitchFamily="18" charset="0"/>
              </a:rPr>
              <a:t>,” </a:t>
            </a:r>
            <a:r>
              <a:rPr lang="en-US" sz="1600" i="1" u="sng" dirty="0">
                <a:latin typeface="Arial" panose="020B0604020202020204" pitchFamily="34" charset="0"/>
                <a:ea typeface="Times New Roman" panose="02020603050405020304" pitchFamily="18" charset="0"/>
              </a:rPr>
              <a:t>accidents and disputes</a:t>
            </a:r>
            <a:r>
              <a:rPr lang="en-US" sz="1600" i="1" dirty="0">
                <a:latin typeface="Arial" panose="020B0604020202020204" pitchFamily="34" charset="0"/>
                <a:ea typeface="Times New Roman" panose="02020603050405020304" pitchFamily="18" charset="0"/>
              </a:rPr>
              <a:t> on the river are governed by admiralty law. (Also called “navigable in the technical sense” or “strictly navigable” in older court decisions.)</a:t>
            </a:r>
            <a:endParaRPr lang="en-US" sz="1600" dirty="0">
              <a:latin typeface="Times New Roman" panose="02020603050405020304" pitchFamily="18" charset="0"/>
              <a:ea typeface="Times New Roman" panose="02020603050405020304" pitchFamily="18" charset="0"/>
            </a:endParaRPr>
          </a:p>
          <a:p>
            <a:pPr algn="just"/>
            <a:r>
              <a:rPr lang="en-US" sz="1600" dirty="0">
                <a:latin typeface="Arial" panose="020B0604020202020204" pitchFamily="34"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marL="502920" marR="731520" algn="just">
              <a:spcBef>
                <a:spcPts val="0"/>
              </a:spcBef>
              <a:spcAft>
                <a:spcPts val="0"/>
              </a:spcAft>
            </a:pPr>
            <a:r>
              <a:rPr lang="en-US" sz="1600" i="1" dirty="0">
                <a:latin typeface="Arial" panose="020B0604020202020204" pitchFamily="34" charset="0"/>
                <a:ea typeface="Times New Roman" panose="02020603050405020304" pitchFamily="18" charset="0"/>
              </a:rPr>
              <a:t>4. On a river (or a stretch or segment of a river) that is </a:t>
            </a:r>
            <a:r>
              <a:rPr lang="en-US" sz="1600" b="1" i="1" u="sng" dirty="0">
                <a:solidFill>
                  <a:srgbClr val="0070C0"/>
                </a:solidFill>
                <a:latin typeface="Arial" panose="020B0604020202020204" pitchFamily="34" charset="0"/>
                <a:ea typeface="Times New Roman" panose="02020603050405020304" pitchFamily="18" charset="0"/>
              </a:rPr>
              <a:t>Navigable for</a:t>
            </a:r>
            <a:r>
              <a:rPr lang="en-US" sz="1600" i="1" dirty="0">
                <a:solidFill>
                  <a:srgbClr val="0070C0"/>
                </a:solidFill>
                <a:latin typeface="Arial" panose="020B0604020202020204" pitchFamily="34" charset="0"/>
                <a:ea typeface="Times New Roman" panose="02020603050405020304" pitchFamily="18" charset="0"/>
              </a:rPr>
              <a:t> </a:t>
            </a:r>
            <a:r>
              <a:rPr lang="en-US" sz="1600" b="1" i="1" u="sng" dirty="0">
                <a:solidFill>
                  <a:srgbClr val="0070C0"/>
                </a:solidFill>
                <a:latin typeface="Arial" panose="020B0604020202020204" pitchFamily="34" charset="0"/>
                <a:ea typeface="Times New Roman" panose="02020603050405020304" pitchFamily="18" charset="0"/>
              </a:rPr>
              <a:t>Clean Water Act Purposes</a:t>
            </a:r>
            <a:r>
              <a:rPr lang="en-US" sz="1600" b="1" i="1" dirty="0">
                <a:latin typeface="Arial" panose="020B0604020202020204" pitchFamily="34" charset="0"/>
                <a:ea typeface="Times New Roman" panose="02020603050405020304" pitchFamily="18" charset="0"/>
              </a:rPr>
              <a:t>,</a:t>
            </a:r>
            <a:r>
              <a:rPr lang="en-US" sz="1600" i="1" dirty="0">
                <a:latin typeface="Arial" panose="020B0604020202020204" pitchFamily="34" charset="0"/>
                <a:ea typeface="Times New Roman" panose="02020603050405020304" pitchFamily="18" charset="0"/>
              </a:rPr>
              <a:t> the river is subject to federal jurisdiction regarding </a:t>
            </a:r>
            <a:r>
              <a:rPr lang="en-US" sz="1600" b="1" i="1" dirty="0">
                <a:latin typeface="Arial" panose="020B0604020202020204" pitchFamily="34" charset="0"/>
                <a:ea typeface="Times New Roman" panose="02020603050405020304" pitchFamily="18" charset="0"/>
              </a:rPr>
              <a:t>water pollution, under the Clean Water Act. </a:t>
            </a:r>
            <a:r>
              <a:rPr lang="en-US" sz="1600" i="1" dirty="0">
                <a:latin typeface="Arial" panose="020B0604020202020204" pitchFamily="34" charset="0"/>
                <a:ea typeface="Times New Roman" panose="02020603050405020304" pitchFamily="18" charset="0"/>
              </a:rPr>
              <a:t>The Federal Water Pollution Control Act of 1972, A/K/A, Clean Water Act is enforced by the U.S. Army Corps of Engineers.</a:t>
            </a:r>
            <a:endParaRPr lang="en-US" sz="1600" dirty="0">
              <a:latin typeface="Times New Roman" panose="02020603050405020304" pitchFamily="18" charset="0"/>
              <a:ea typeface="Times New Roman" panose="02020603050405020304" pitchFamily="18" charset="0"/>
            </a:endParaRPr>
          </a:p>
          <a:p>
            <a:pPr marL="502920" marR="731520" algn="just">
              <a:spcBef>
                <a:spcPts val="0"/>
              </a:spcBef>
              <a:spcAft>
                <a:spcPts val="0"/>
              </a:spcAft>
            </a:pPr>
            <a:r>
              <a:rPr lang="en-US" sz="1600" i="1" dirty="0">
                <a:latin typeface="Arial" panose="020B0604020202020204" pitchFamily="34"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marL="502920" marR="731520" algn="just">
              <a:spcBef>
                <a:spcPts val="0"/>
              </a:spcBef>
              <a:spcAft>
                <a:spcPts val="0"/>
              </a:spcAft>
            </a:pPr>
            <a:r>
              <a:rPr lang="en-US" sz="1600" i="1" dirty="0">
                <a:latin typeface="Arial" panose="020B0604020202020204" pitchFamily="34" charset="0"/>
                <a:ea typeface="Times New Roman" panose="02020603050405020304" pitchFamily="18" charset="0"/>
              </a:rPr>
              <a:t>5. On a river that is </a:t>
            </a:r>
            <a:r>
              <a:rPr lang="en-US" sz="1600" b="1" i="1" u="sng" dirty="0">
                <a:solidFill>
                  <a:srgbClr val="0070C0"/>
                </a:solidFill>
                <a:latin typeface="Arial" panose="020B0604020202020204" pitchFamily="34" charset="0"/>
                <a:ea typeface="Times New Roman" panose="02020603050405020304" pitchFamily="18" charset="0"/>
              </a:rPr>
              <a:t>Navigable for</a:t>
            </a:r>
            <a:r>
              <a:rPr lang="en-US" sz="1600" i="1" dirty="0">
                <a:solidFill>
                  <a:srgbClr val="0070C0"/>
                </a:solidFill>
                <a:latin typeface="Arial" panose="020B0604020202020204" pitchFamily="34" charset="0"/>
                <a:ea typeface="Times New Roman" panose="02020603050405020304" pitchFamily="18" charset="0"/>
              </a:rPr>
              <a:t> “</a:t>
            </a:r>
            <a:r>
              <a:rPr lang="en-US" sz="1600" b="1" i="1" u="sng" dirty="0">
                <a:solidFill>
                  <a:srgbClr val="0070C0"/>
                </a:solidFill>
                <a:latin typeface="Arial" panose="020B0604020202020204" pitchFamily="34" charset="0"/>
                <a:ea typeface="Times New Roman" panose="02020603050405020304" pitchFamily="18" charset="0"/>
              </a:rPr>
              <a:t>Recreational Purposes</a:t>
            </a:r>
            <a:r>
              <a:rPr lang="en-US" sz="1600" b="1" i="1" dirty="0">
                <a:latin typeface="Arial" panose="020B0604020202020204" pitchFamily="34" charset="0"/>
                <a:ea typeface="Times New Roman" panose="02020603050405020304" pitchFamily="18" charset="0"/>
              </a:rPr>
              <a:t>,”</a:t>
            </a:r>
            <a:r>
              <a:rPr lang="en-US" sz="1600" i="1" dirty="0">
                <a:latin typeface="Arial" panose="020B0604020202020204" pitchFamily="34" charset="0"/>
                <a:ea typeface="Times New Roman" panose="02020603050405020304" pitchFamily="18" charset="0"/>
              </a:rPr>
              <a:t> the river is “held in trust for the public” </a:t>
            </a:r>
            <a:r>
              <a:rPr lang="en-US" sz="1600" i="1" u="sng" dirty="0">
                <a:latin typeface="Arial" panose="020B0604020202020204" pitchFamily="34" charset="0"/>
                <a:ea typeface="Times New Roman" panose="02020603050405020304" pitchFamily="18" charset="0"/>
              </a:rPr>
              <a:t>for activities such as boating, fishing, and fowling</a:t>
            </a:r>
            <a:r>
              <a:rPr lang="en-US" sz="1600" i="1" dirty="0">
                <a:latin typeface="Arial" panose="020B0604020202020204" pitchFamily="34" charset="0"/>
                <a:ea typeface="Times New Roman" panose="02020603050405020304" pitchFamily="18" charset="0"/>
              </a:rPr>
              <a:t>. (Also called </a:t>
            </a:r>
            <a:r>
              <a:rPr lang="en-US" sz="1600" b="1" i="1" dirty="0">
                <a:latin typeface="Arial" panose="020B0604020202020204" pitchFamily="34" charset="0"/>
                <a:ea typeface="Times New Roman" panose="02020603050405020304" pitchFamily="18" charset="0"/>
              </a:rPr>
              <a:t>“navigable in the ordinary sense” or “navigable in fact”</a:t>
            </a:r>
            <a:r>
              <a:rPr lang="en-US" sz="1600" i="1" dirty="0">
                <a:latin typeface="Arial" panose="020B0604020202020204" pitchFamily="34" charset="0"/>
                <a:ea typeface="Times New Roman" panose="02020603050405020304" pitchFamily="18" charset="0"/>
              </a:rPr>
              <a:t> in older court decisions.) </a:t>
            </a:r>
            <a:endParaRPr lang="en-US" sz="1600" dirty="0">
              <a:latin typeface="Times New Roman" panose="02020603050405020304" pitchFamily="18" charset="0"/>
              <a:ea typeface="Times New Roman" panose="02020603050405020304" pitchFamily="18" charset="0"/>
            </a:endParaRPr>
          </a:p>
          <a:p>
            <a:pPr marL="502920" marR="731520" algn="just">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512919" y="194325"/>
            <a:ext cx="1243914" cy="32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Slide - 9</a:t>
            </a:r>
            <a:endParaRPr lang="en-US" dirty="0"/>
          </a:p>
        </p:txBody>
      </p:sp>
    </p:spTree>
    <p:extLst>
      <p:ext uri="{BB962C8B-B14F-4D97-AF65-F5344CB8AC3E}">
        <p14:creationId xmlns:p14="http://schemas.microsoft.com/office/powerpoint/2010/main" val="1872642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1989</TotalTime>
  <Words>4164</Words>
  <Application>Microsoft Office PowerPoint</Application>
  <PresentationFormat>Widescreen</PresentationFormat>
  <Paragraphs>603</Paragraphs>
  <Slides>89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89</vt:i4>
      </vt:variant>
    </vt:vector>
  </HeadingPairs>
  <TitlesOfParts>
    <vt:vector size="95" baseType="lpstr">
      <vt:lpstr>Arial</vt:lpstr>
      <vt:lpstr>Calibri</vt:lpstr>
      <vt:lpstr>Calibri Light</vt:lpstr>
      <vt:lpstr>Montserrat</vt:lpstr>
      <vt:lpstr>Times New Roman</vt:lpstr>
      <vt:lpstr>Office Theme</vt:lpstr>
      <vt:lpstr>PowerPoint Presentation</vt:lpstr>
      <vt:lpstr>                                                                                                                                      SURVEYORS CONFERENCE 2023                                                                                                                                                              Navigable + Non-Navigable                                      Waterways  1. I take a different approach than most presenters. I place all necessary  information on the slides, rather than just lines for subject matter and have  you fill in the blanks. I will be reading abstracts from the same slides that you  are viewing. In the past some people have been offended by this approach.    2. There are a few pictures on slides near the end and many case references.   3.  Please feel free to ask questions at anytime.  4. Discussion on past experiences of Land Surveyors in this room, about  boundary surveys along waterways?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Navigable + Non-Navigable            Waterways</dc:title>
  <dc:creator>User</dc:creator>
  <cp:lastModifiedBy>User</cp:lastModifiedBy>
  <cp:revision>211</cp:revision>
  <cp:lastPrinted>2023-01-19T18:08:55Z</cp:lastPrinted>
  <dcterms:created xsi:type="dcterms:W3CDTF">2022-08-31T18:12:40Z</dcterms:created>
  <dcterms:modified xsi:type="dcterms:W3CDTF">2023-01-26T18:04:52Z</dcterms:modified>
</cp:coreProperties>
</file>