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 saveSubsetFonts="1">
  <p:sldMasterIdLst>
    <p:sldMasterId id="2147483648" r:id="rId1"/>
  </p:sldMasterIdLst>
  <p:notesMasterIdLst>
    <p:notesMasterId r:id="rId93"/>
  </p:notesMasterIdLst>
  <p:handoutMasterIdLst>
    <p:handoutMasterId r:id="rId94"/>
  </p:handoutMasterIdLst>
  <p:sldIdLst>
    <p:sldId id="256" r:id="rId2"/>
    <p:sldId id="308" r:id="rId3"/>
    <p:sldId id="309" r:id="rId4"/>
    <p:sldId id="310" r:id="rId5"/>
    <p:sldId id="445" r:id="rId6"/>
    <p:sldId id="446" r:id="rId7"/>
    <p:sldId id="447" r:id="rId8"/>
    <p:sldId id="375" r:id="rId9"/>
    <p:sldId id="365" r:id="rId10"/>
    <p:sldId id="368" r:id="rId11"/>
    <p:sldId id="370" r:id="rId12"/>
    <p:sldId id="369" r:id="rId13"/>
    <p:sldId id="374" r:id="rId14"/>
    <p:sldId id="376" r:id="rId15"/>
    <p:sldId id="377" r:id="rId16"/>
    <p:sldId id="379" r:id="rId17"/>
    <p:sldId id="380" r:id="rId18"/>
    <p:sldId id="381" r:id="rId19"/>
    <p:sldId id="382" r:id="rId20"/>
    <p:sldId id="383" r:id="rId21"/>
    <p:sldId id="384" r:id="rId22"/>
    <p:sldId id="385" r:id="rId23"/>
    <p:sldId id="386" r:id="rId24"/>
    <p:sldId id="387" r:id="rId25"/>
    <p:sldId id="388" r:id="rId26"/>
    <p:sldId id="378" r:id="rId27"/>
    <p:sldId id="389" r:id="rId28"/>
    <p:sldId id="390" r:id="rId29"/>
    <p:sldId id="391" r:id="rId30"/>
    <p:sldId id="392" r:id="rId31"/>
    <p:sldId id="362" r:id="rId32"/>
    <p:sldId id="394" r:id="rId33"/>
    <p:sldId id="359" r:id="rId34"/>
    <p:sldId id="373" r:id="rId35"/>
    <p:sldId id="371" r:id="rId36"/>
    <p:sldId id="372" r:id="rId37"/>
    <p:sldId id="363" r:id="rId38"/>
    <p:sldId id="395" r:id="rId39"/>
    <p:sldId id="396" r:id="rId40"/>
    <p:sldId id="397" r:id="rId41"/>
    <p:sldId id="435" r:id="rId42"/>
    <p:sldId id="436" r:id="rId43"/>
    <p:sldId id="437" r:id="rId44"/>
    <p:sldId id="438" r:id="rId45"/>
    <p:sldId id="439" r:id="rId46"/>
    <p:sldId id="440" r:id="rId47"/>
    <p:sldId id="441" r:id="rId48"/>
    <p:sldId id="442" r:id="rId49"/>
    <p:sldId id="419" r:id="rId50"/>
    <p:sldId id="420" r:id="rId51"/>
    <p:sldId id="398" r:id="rId52"/>
    <p:sldId id="399" r:id="rId53"/>
    <p:sldId id="400" r:id="rId54"/>
    <p:sldId id="401" r:id="rId55"/>
    <p:sldId id="403" r:id="rId56"/>
    <p:sldId id="324" r:id="rId57"/>
    <p:sldId id="414" r:id="rId58"/>
    <p:sldId id="354" r:id="rId59"/>
    <p:sldId id="404" r:id="rId60"/>
    <p:sldId id="405" r:id="rId61"/>
    <p:sldId id="406" r:id="rId62"/>
    <p:sldId id="410" r:id="rId63"/>
    <p:sldId id="409" r:id="rId64"/>
    <p:sldId id="408" r:id="rId65"/>
    <p:sldId id="411" r:id="rId66"/>
    <p:sldId id="412" r:id="rId67"/>
    <p:sldId id="325" r:id="rId68"/>
    <p:sldId id="407" r:id="rId69"/>
    <p:sldId id="415" r:id="rId70"/>
    <p:sldId id="422" r:id="rId71"/>
    <p:sldId id="448" r:id="rId72"/>
    <p:sldId id="355" r:id="rId73"/>
    <p:sldId id="357" r:id="rId74"/>
    <p:sldId id="423" r:id="rId75"/>
    <p:sldId id="424" r:id="rId76"/>
    <p:sldId id="426" r:id="rId77"/>
    <p:sldId id="449" r:id="rId78"/>
    <p:sldId id="450" r:id="rId79"/>
    <p:sldId id="451" r:id="rId80"/>
    <p:sldId id="452" r:id="rId81"/>
    <p:sldId id="453" r:id="rId82"/>
    <p:sldId id="427" r:id="rId83"/>
    <p:sldId id="434" r:id="rId84"/>
    <p:sldId id="432" r:id="rId85"/>
    <p:sldId id="433" r:id="rId86"/>
    <p:sldId id="430" r:id="rId87"/>
    <p:sldId id="428" r:id="rId88"/>
    <p:sldId id="429" r:id="rId89"/>
    <p:sldId id="431" r:id="rId90"/>
    <p:sldId id="322" r:id="rId91"/>
    <p:sldId id="258" r:id="rId9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44" y="4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2040"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8403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30DF887A-8BFA-42D8-80A9-E4EA6760ABE8}" type="datetimeFigureOut">
              <a:rPr lang="en-US" smtClean="0"/>
              <a:t>12/30/2024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C39B100A-67DA-47A5-A420-5C9B9690518E}" type="slidenum">
              <a:rPr lang="en-US" smtClean="0"/>
              <a:t>‹#›</a:t>
            </a:fld>
            <a:endParaRPr lang="en-US" dirty="0"/>
          </a:p>
        </p:txBody>
      </p:sp>
    </p:spTree>
    <p:extLst>
      <p:ext uri="{BB962C8B-B14F-4D97-AF65-F5344CB8AC3E}">
        <p14:creationId xmlns:p14="http://schemas.microsoft.com/office/powerpoint/2010/main" val="4080990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20000"/>
              </a:spcBef>
              <a:spcAft>
                <a:spcPct val="0"/>
              </a:spcAft>
              <a:defRPr sz="2400">
                <a:solidFill>
                  <a:schemeClr val="tx1"/>
                </a:solidFill>
                <a:latin typeface="Arial" charset="0"/>
              </a:defRPr>
            </a:lvl6pPr>
            <a:lvl7pPr marL="2971800" indent="-228600" eaLnBrk="0" fontAlgn="base" hangingPunct="0">
              <a:spcBef>
                <a:spcPct val="20000"/>
              </a:spcBef>
              <a:spcAft>
                <a:spcPct val="0"/>
              </a:spcAft>
              <a:defRPr sz="2400">
                <a:solidFill>
                  <a:schemeClr val="tx1"/>
                </a:solidFill>
                <a:latin typeface="Arial" charset="0"/>
              </a:defRPr>
            </a:lvl7pPr>
            <a:lvl8pPr marL="3429000" indent="-228600" eaLnBrk="0" fontAlgn="base" hangingPunct="0">
              <a:spcBef>
                <a:spcPct val="20000"/>
              </a:spcBef>
              <a:spcAft>
                <a:spcPct val="0"/>
              </a:spcAft>
              <a:defRPr sz="2400">
                <a:solidFill>
                  <a:schemeClr val="tx1"/>
                </a:solidFill>
                <a:latin typeface="Arial" charset="0"/>
              </a:defRPr>
            </a:lvl8pPr>
            <a:lvl9pPr marL="3886200" indent="-228600" eaLnBrk="0" fontAlgn="base" hangingPunct="0">
              <a:spcBef>
                <a:spcPct val="20000"/>
              </a:spcBef>
              <a:spcAft>
                <a:spcPct val="0"/>
              </a:spcAft>
              <a:defRPr sz="2400">
                <a:solidFill>
                  <a:schemeClr val="tx1"/>
                </a:solidFill>
                <a:latin typeface="Arial" charset="0"/>
              </a:defRPr>
            </a:lvl9pPr>
          </a:lstStyle>
          <a:p>
            <a:pPr eaLnBrk="1" hangingPunct="1"/>
            <a:fld id="{1A5E53D0-5DCC-417A-82B0-0279C60E25D2}" type="slidenum">
              <a:rPr lang="en-US" sz="1200" smtClean="0"/>
              <a:pPr eaLnBrk="1" hangingPunct="1"/>
              <a:t>5</a:t>
            </a:fld>
            <a:endParaRPr lang="en-US" sz="1200" dirty="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20000"/>
              </a:spcBef>
              <a:spcAft>
                <a:spcPct val="0"/>
              </a:spcAft>
              <a:defRPr sz="2400">
                <a:solidFill>
                  <a:schemeClr val="tx1"/>
                </a:solidFill>
                <a:latin typeface="Arial" charset="0"/>
              </a:defRPr>
            </a:lvl6pPr>
            <a:lvl7pPr marL="2971800" indent="-228600" eaLnBrk="0" fontAlgn="base" hangingPunct="0">
              <a:spcBef>
                <a:spcPct val="20000"/>
              </a:spcBef>
              <a:spcAft>
                <a:spcPct val="0"/>
              </a:spcAft>
              <a:defRPr sz="2400">
                <a:solidFill>
                  <a:schemeClr val="tx1"/>
                </a:solidFill>
                <a:latin typeface="Arial" charset="0"/>
              </a:defRPr>
            </a:lvl7pPr>
            <a:lvl8pPr marL="3429000" indent="-228600" eaLnBrk="0" fontAlgn="base" hangingPunct="0">
              <a:spcBef>
                <a:spcPct val="20000"/>
              </a:spcBef>
              <a:spcAft>
                <a:spcPct val="0"/>
              </a:spcAft>
              <a:defRPr sz="2400">
                <a:solidFill>
                  <a:schemeClr val="tx1"/>
                </a:solidFill>
                <a:latin typeface="Arial" charset="0"/>
              </a:defRPr>
            </a:lvl8pPr>
            <a:lvl9pPr marL="3886200" indent="-228600" eaLnBrk="0" fontAlgn="base" hangingPunct="0">
              <a:spcBef>
                <a:spcPct val="20000"/>
              </a:spcBef>
              <a:spcAft>
                <a:spcPct val="0"/>
              </a:spcAft>
              <a:defRPr sz="2400">
                <a:solidFill>
                  <a:schemeClr val="tx1"/>
                </a:solidFill>
                <a:latin typeface="Arial" charset="0"/>
              </a:defRPr>
            </a:lvl9pPr>
          </a:lstStyle>
          <a:p>
            <a:pPr eaLnBrk="1" hangingPunct="1"/>
            <a:fld id="{C9A702D4-8CFE-44F2-98C8-83F5C41C0E89}" type="slidenum">
              <a:rPr lang="en-US" sz="1200" smtClean="0"/>
              <a:pPr eaLnBrk="1" hangingPunct="1"/>
              <a:t>6</a:t>
            </a:fld>
            <a:endParaRPr lang="en-US" sz="1200" dirty="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20000"/>
              </a:spcBef>
              <a:spcAft>
                <a:spcPct val="0"/>
              </a:spcAft>
              <a:defRPr sz="2400">
                <a:solidFill>
                  <a:schemeClr val="tx1"/>
                </a:solidFill>
                <a:latin typeface="Arial" charset="0"/>
              </a:defRPr>
            </a:lvl6pPr>
            <a:lvl7pPr marL="2971800" indent="-228600" eaLnBrk="0" fontAlgn="base" hangingPunct="0">
              <a:spcBef>
                <a:spcPct val="20000"/>
              </a:spcBef>
              <a:spcAft>
                <a:spcPct val="0"/>
              </a:spcAft>
              <a:defRPr sz="2400">
                <a:solidFill>
                  <a:schemeClr val="tx1"/>
                </a:solidFill>
                <a:latin typeface="Arial" charset="0"/>
              </a:defRPr>
            </a:lvl7pPr>
            <a:lvl8pPr marL="3429000" indent="-228600" eaLnBrk="0" fontAlgn="base" hangingPunct="0">
              <a:spcBef>
                <a:spcPct val="20000"/>
              </a:spcBef>
              <a:spcAft>
                <a:spcPct val="0"/>
              </a:spcAft>
              <a:defRPr sz="2400">
                <a:solidFill>
                  <a:schemeClr val="tx1"/>
                </a:solidFill>
                <a:latin typeface="Arial" charset="0"/>
              </a:defRPr>
            </a:lvl8pPr>
            <a:lvl9pPr marL="3886200" indent="-228600" eaLnBrk="0" fontAlgn="base" hangingPunct="0">
              <a:spcBef>
                <a:spcPct val="20000"/>
              </a:spcBef>
              <a:spcAft>
                <a:spcPct val="0"/>
              </a:spcAft>
              <a:defRPr sz="2400">
                <a:solidFill>
                  <a:schemeClr val="tx1"/>
                </a:solidFill>
                <a:latin typeface="Arial" charset="0"/>
              </a:defRPr>
            </a:lvl9pPr>
          </a:lstStyle>
          <a:p>
            <a:pPr eaLnBrk="1" hangingPunct="1"/>
            <a:fld id="{BEF26BB3-9093-4F86-8E57-CBD101534EC8}" type="slidenum">
              <a:rPr lang="en-US" sz="1200" smtClean="0"/>
              <a:pPr eaLnBrk="1" hangingPunct="1"/>
              <a:t>7</a:t>
            </a:fld>
            <a:endParaRPr lang="en-US" sz="1200" dirty="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20E4C8-0B2D-4F70-8C3B-2B73745D7774}" type="datetimeFigureOut">
              <a:rPr lang="en-US" smtClean="0"/>
              <a:pPr/>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6B68A7-CF89-48B8-A5E9-33B8202A7BC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20E4C8-0B2D-4F70-8C3B-2B73745D7774}" type="datetimeFigureOut">
              <a:rPr lang="en-US" smtClean="0"/>
              <a:pPr/>
              <a:t>12/30/2024</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B68A7-CF89-48B8-A5E9-33B8202A7BC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eblinks.westlaw.com/result/%09%09%09%09%09%09#I91BAABE06EA711E28F579CF20D32E222"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6"/>
            <a:ext cx="9144000" cy="1470025"/>
          </a:xfrm>
        </p:spPr>
        <p:txBody>
          <a:bodyPr>
            <a:noAutofit/>
          </a:bodyPr>
          <a:lstStyle/>
          <a:p>
            <a:r>
              <a:rPr lang="en-US" sz="4000" b="1" dirty="0"/>
              <a:t>LEGAL DESCRIPTION V. </a:t>
            </a:r>
            <a:br>
              <a:rPr lang="en-US" sz="4000" b="1" dirty="0"/>
            </a:br>
            <a:r>
              <a:rPr lang="en-US" sz="4000" b="1" dirty="0"/>
              <a:t>BOUNDARY DESCRIPTIONS;</a:t>
            </a:r>
            <a:br>
              <a:rPr lang="en-US" sz="4000" b="1" dirty="0"/>
            </a:br>
            <a:r>
              <a:rPr lang="en-US" sz="4000" b="1" dirty="0"/>
              <a:t>WHY ATTORNEYS SHOULD NOT PREPARE BOUNDARY DESCRIPTIONS!  </a:t>
            </a:r>
            <a:endParaRPr lang="en-US" sz="4800" dirty="0"/>
          </a:p>
        </p:txBody>
      </p:sp>
      <p:sp>
        <p:nvSpPr>
          <p:cNvPr id="3" name="Subtitle 2"/>
          <p:cNvSpPr>
            <a:spLocks noGrp="1"/>
          </p:cNvSpPr>
          <p:nvPr>
            <p:ph type="subTitle" idx="1"/>
          </p:nvPr>
        </p:nvSpPr>
        <p:spPr>
          <a:xfrm>
            <a:off x="1447800" y="4648200"/>
            <a:ext cx="6400800" cy="1752600"/>
          </a:xfrm>
        </p:spPr>
        <p:txBody>
          <a:bodyPr/>
          <a:lstStyle/>
          <a:p>
            <a:r>
              <a:rPr lang="en-US" dirty="0">
                <a:solidFill>
                  <a:schemeClr val="tx1"/>
                </a:solidFill>
              </a:rPr>
              <a:t>D. Robert Davidson, PLS, Esq.</a:t>
            </a:r>
          </a:p>
          <a:p>
            <a:r>
              <a:rPr lang="en-US" dirty="0">
                <a:solidFill>
                  <a:schemeClr val="tx1"/>
                </a:solidFill>
              </a:rPr>
              <a:t>drd1@verizon.net</a:t>
            </a:r>
          </a:p>
          <a:p>
            <a:r>
              <a:rPr lang="en-US" dirty="0">
                <a:solidFill>
                  <a:schemeClr val="tx1"/>
                </a:solidFill>
              </a:rPr>
              <a:t>570-784-7516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Universality </a:t>
            </a:r>
          </a:p>
        </p:txBody>
      </p:sp>
      <p:sp>
        <p:nvSpPr>
          <p:cNvPr id="3" name="Content Placeholder 2"/>
          <p:cNvSpPr>
            <a:spLocks noGrp="1"/>
          </p:cNvSpPr>
          <p:nvPr>
            <p:ph idx="1"/>
          </p:nvPr>
        </p:nvSpPr>
        <p:spPr/>
        <p:txBody>
          <a:bodyPr>
            <a:normAutofit lnSpcReduction="10000"/>
          </a:bodyPr>
          <a:lstStyle/>
          <a:p>
            <a:r>
              <a:rPr lang="en-US" dirty="0"/>
              <a:t>Must be recognized by everyone.</a:t>
            </a:r>
          </a:p>
          <a:p>
            <a:r>
              <a:rPr lang="en-US" dirty="0"/>
              <a:t>Many historical examples of conflicts that arose out of a failure of agreement on ownership of property and property rights.</a:t>
            </a:r>
          </a:p>
          <a:p>
            <a:pPr lvl="1"/>
            <a:r>
              <a:rPr lang="en-US" dirty="0"/>
              <a:t>In the Pre-Equestrian Native American System real estate was generally considered a common resource although conflicts occurred between bands related to exclusivity of use.  The introduction of the European system of land ownership led to many conflicts. </a:t>
            </a:r>
          </a:p>
        </p:txBody>
      </p:sp>
    </p:spTree>
    <p:extLst>
      <p:ext uri="{BB962C8B-B14F-4D97-AF65-F5344CB8AC3E}">
        <p14:creationId xmlns:p14="http://schemas.microsoft.com/office/powerpoint/2010/main" val="2150823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Exclusivity</a:t>
            </a:r>
          </a:p>
        </p:txBody>
      </p:sp>
      <p:sp>
        <p:nvSpPr>
          <p:cNvPr id="3" name="Content Placeholder 2"/>
          <p:cNvSpPr>
            <a:spLocks noGrp="1"/>
          </p:cNvSpPr>
          <p:nvPr>
            <p:ph idx="1"/>
          </p:nvPr>
        </p:nvSpPr>
        <p:spPr/>
        <p:txBody>
          <a:bodyPr/>
          <a:lstStyle/>
          <a:p>
            <a:r>
              <a:rPr lang="en-US" dirty="0"/>
              <a:t>The limited possession, control, or use of the property by a single individual or group.</a:t>
            </a:r>
          </a:p>
          <a:p>
            <a:r>
              <a:rPr lang="en-US" dirty="0"/>
              <a:t>The authority to determine how the property is used.</a:t>
            </a:r>
          </a:p>
          <a:p>
            <a:r>
              <a:rPr lang="en-US" dirty="0"/>
              <a:t>The right to exclude others from the property.</a:t>
            </a:r>
          </a:p>
          <a:p>
            <a:pPr lvl="1"/>
            <a:r>
              <a:rPr lang="en-US" dirty="0"/>
              <a:t>Can live in house or rent house.  Can determine how much rent to charge and who to rent to.</a:t>
            </a:r>
          </a:p>
        </p:txBody>
      </p:sp>
    </p:spTree>
    <p:extLst>
      <p:ext uri="{BB962C8B-B14F-4D97-AF65-F5344CB8AC3E}">
        <p14:creationId xmlns:p14="http://schemas.microsoft.com/office/powerpoint/2010/main" val="203286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Transferability </a:t>
            </a:r>
          </a:p>
        </p:txBody>
      </p:sp>
      <p:sp>
        <p:nvSpPr>
          <p:cNvPr id="3" name="Content Placeholder 2"/>
          <p:cNvSpPr>
            <a:spLocks noGrp="1"/>
          </p:cNvSpPr>
          <p:nvPr>
            <p:ph idx="1"/>
          </p:nvPr>
        </p:nvSpPr>
        <p:spPr>
          <a:xfrm>
            <a:off x="457200" y="1600201"/>
            <a:ext cx="8382000" cy="4525963"/>
          </a:xfrm>
        </p:spPr>
        <p:txBody>
          <a:bodyPr>
            <a:normAutofit/>
          </a:bodyPr>
          <a:lstStyle/>
          <a:p>
            <a:r>
              <a:rPr lang="en-US" dirty="0"/>
              <a:t>The right to assign or convey all or part of the property. </a:t>
            </a:r>
          </a:p>
          <a:p>
            <a:r>
              <a:rPr lang="en-US" dirty="0"/>
              <a:t>The potential to be conveyed from one owner to another </a:t>
            </a:r>
          </a:p>
          <a:p>
            <a:r>
              <a:rPr lang="en-US" dirty="0"/>
              <a:t>One of the four essential elements of value.  </a:t>
            </a:r>
          </a:p>
          <a:p>
            <a:pPr lvl="1"/>
            <a:r>
              <a:rPr lang="en-US" dirty="0"/>
              <a:t>Demand</a:t>
            </a:r>
          </a:p>
          <a:p>
            <a:pPr lvl="1"/>
            <a:r>
              <a:rPr lang="en-US" dirty="0"/>
              <a:t>Utility (Usefulness)</a:t>
            </a:r>
          </a:p>
          <a:p>
            <a:pPr lvl="1"/>
            <a:r>
              <a:rPr lang="en-US" dirty="0"/>
              <a:t>Scarcity</a:t>
            </a:r>
          </a:p>
          <a:p>
            <a:endParaRPr lang="en-US" dirty="0"/>
          </a:p>
          <a:p>
            <a:endParaRPr lang="en-US" dirty="0"/>
          </a:p>
        </p:txBody>
      </p:sp>
    </p:spTree>
    <p:extLst>
      <p:ext uri="{BB962C8B-B14F-4D97-AF65-F5344CB8AC3E}">
        <p14:creationId xmlns:p14="http://schemas.microsoft.com/office/powerpoint/2010/main" val="659250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Estate System</a:t>
            </a:r>
          </a:p>
        </p:txBody>
      </p:sp>
      <p:sp>
        <p:nvSpPr>
          <p:cNvPr id="3" name="Content Placeholder 2"/>
          <p:cNvSpPr>
            <a:spLocks noGrp="1"/>
          </p:cNvSpPr>
          <p:nvPr>
            <p:ph idx="1"/>
          </p:nvPr>
        </p:nvSpPr>
        <p:spPr/>
        <p:txBody>
          <a:bodyPr/>
          <a:lstStyle/>
          <a:p>
            <a:r>
              <a:rPr lang="en-US" dirty="0"/>
              <a:t>Levels and types of ownership that are possible with regard to real property.</a:t>
            </a:r>
          </a:p>
          <a:p>
            <a:r>
              <a:rPr lang="en-US" dirty="0"/>
              <a:t>Three characteristics</a:t>
            </a:r>
          </a:p>
          <a:p>
            <a:pPr marL="0" indent="0">
              <a:buNone/>
            </a:pPr>
            <a:r>
              <a:rPr lang="en-US" dirty="0"/>
              <a:t>	(1) Duration</a:t>
            </a:r>
          </a:p>
          <a:p>
            <a:pPr marL="0" indent="0">
              <a:buNone/>
            </a:pPr>
            <a:r>
              <a:rPr lang="en-US" dirty="0"/>
              <a:t>	(2) transferability </a:t>
            </a:r>
          </a:p>
          <a:p>
            <a:pPr marL="0" indent="0">
              <a:buNone/>
            </a:pPr>
            <a:r>
              <a:rPr lang="en-US" dirty="0"/>
              <a:t>	(3) inheritability.</a:t>
            </a:r>
          </a:p>
          <a:p>
            <a:r>
              <a:rPr lang="en-US" dirty="0"/>
              <a:t>Freehold and Non-Freehold</a:t>
            </a:r>
          </a:p>
          <a:p>
            <a:pPr marL="0" indent="0">
              <a:buNone/>
            </a:pPr>
            <a:endParaRPr lang="en-US" dirty="0"/>
          </a:p>
        </p:txBody>
      </p:sp>
    </p:spTree>
    <p:extLst>
      <p:ext uri="{BB962C8B-B14F-4D97-AF65-F5344CB8AC3E}">
        <p14:creationId xmlns:p14="http://schemas.microsoft.com/office/powerpoint/2010/main" val="3360669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p:txBody>
          <a:bodyPr/>
          <a:lstStyle/>
          <a:p>
            <a:r>
              <a:rPr lang="en-US" dirty="0"/>
              <a:t>Ownership can be divided in terms of:</a:t>
            </a:r>
          </a:p>
          <a:p>
            <a:pPr lvl="1"/>
            <a:r>
              <a:rPr lang="en-US" dirty="0"/>
              <a:t>Space (two people each own half of the land)</a:t>
            </a:r>
          </a:p>
          <a:p>
            <a:pPr lvl="1"/>
            <a:r>
              <a:rPr lang="en-US" dirty="0"/>
              <a:t>Occupancy (two people have the right to occupy a single parcel of property)</a:t>
            </a:r>
          </a:p>
          <a:p>
            <a:pPr lvl="1"/>
            <a:r>
              <a:rPr lang="en-US" dirty="0"/>
              <a:t>Time (a person can have the right to own the parcel for a certain period of time. After this time is over, the right to possess the property will shift to another person)</a:t>
            </a:r>
          </a:p>
        </p:txBody>
      </p:sp>
    </p:spTree>
    <p:extLst>
      <p:ext uri="{BB962C8B-B14F-4D97-AF65-F5344CB8AC3E}">
        <p14:creationId xmlns:p14="http://schemas.microsoft.com/office/powerpoint/2010/main" val="2076171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Freehold Estates</a:t>
            </a:r>
          </a:p>
        </p:txBody>
      </p:sp>
      <p:sp>
        <p:nvSpPr>
          <p:cNvPr id="3" name="Content Placeholder 2"/>
          <p:cNvSpPr>
            <a:spLocks noGrp="1"/>
          </p:cNvSpPr>
          <p:nvPr>
            <p:ph idx="1"/>
          </p:nvPr>
        </p:nvSpPr>
        <p:spPr>
          <a:xfrm>
            <a:off x="457200" y="1600201"/>
            <a:ext cx="8229600" cy="4525963"/>
          </a:xfrm>
        </p:spPr>
        <p:txBody>
          <a:bodyPr>
            <a:normAutofit fontScale="92500"/>
          </a:bodyPr>
          <a:lstStyle/>
          <a:p>
            <a:r>
              <a:rPr lang="en-US" sz="3000" dirty="0"/>
              <a:t>Rights of conveyable exclusive possession and use, having immobility and indeterminate duration</a:t>
            </a:r>
          </a:p>
          <a:p>
            <a:pPr marL="0" indent="0">
              <a:buNone/>
            </a:pPr>
            <a:r>
              <a:rPr lang="en-US" sz="3000" dirty="0"/>
              <a:t>	Fee Simple  </a:t>
            </a:r>
          </a:p>
          <a:p>
            <a:pPr lvl="2"/>
            <a:r>
              <a:rPr lang="en-US" sz="3000" dirty="0"/>
              <a:t>Fee Simple Absolute</a:t>
            </a:r>
          </a:p>
          <a:p>
            <a:pPr lvl="2"/>
            <a:r>
              <a:rPr lang="en-US" sz="3000" dirty="0"/>
              <a:t>Fee Simple Determinable</a:t>
            </a:r>
          </a:p>
          <a:p>
            <a:pPr lvl="2"/>
            <a:r>
              <a:rPr lang="en-US" sz="3000" dirty="0"/>
              <a:t>Fee Simple Subject to a Condition Subsequent</a:t>
            </a:r>
          </a:p>
          <a:p>
            <a:pPr lvl="2"/>
            <a:r>
              <a:rPr lang="en-US" sz="3000" dirty="0"/>
              <a:t>Fee Simple Subject to Executory Limitation</a:t>
            </a:r>
          </a:p>
          <a:p>
            <a:pPr marL="0" indent="0">
              <a:buNone/>
            </a:pPr>
            <a:r>
              <a:rPr lang="en-US" sz="3000" dirty="0"/>
              <a:t>	Fee Tail</a:t>
            </a:r>
            <a:br>
              <a:rPr lang="en-US" sz="3000" dirty="0"/>
            </a:br>
            <a:r>
              <a:rPr lang="en-US" sz="3000" dirty="0"/>
              <a:t>	Life Estate</a:t>
            </a:r>
          </a:p>
          <a:p>
            <a:endParaRPr lang="en-US" dirty="0"/>
          </a:p>
        </p:txBody>
      </p:sp>
    </p:spTree>
    <p:extLst>
      <p:ext uri="{BB962C8B-B14F-4D97-AF65-F5344CB8AC3E}">
        <p14:creationId xmlns:p14="http://schemas.microsoft.com/office/powerpoint/2010/main" val="3739712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 Simple Absolute</a:t>
            </a:r>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r>
              <a:rPr lang="en-US" dirty="0"/>
              <a:t>Most extensive type of ownership. </a:t>
            </a:r>
          </a:p>
          <a:p>
            <a:r>
              <a:rPr lang="en-US" dirty="0"/>
              <a:t>Owns all of the property rights that presently exist in the property.</a:t>
            </a:r>
          </a:p>
          <a:p>
            <a:r>
              <a:rPr lang="en-US" dirty="0"/>
              <a:t>Rights last indefinitely. </a:t>
            </a:r>
          </a:p>
          <a:p>
            <a:r>
              <a:rPr lang="en-US" dirty="0"/>
              <a:t>No restriction on inheritance. </a:t>
            </a:r>
          </a:p>
          <a:p>
            <a:r>
              <a:rPr lang="en-US" dirty="0"/>
              <a:t>Interest is freely transferable. </a:t>
            </a:r>
          </a:p>
          <a:p>
            <a:r>
              <a:rPr lang="en-US" dirty="0"/>
              <a:t>Can be concurrent or shared owners interest but each owner has complete ownership rights to the property use, time and title. </a:t>
            </a:r>
          </a:p>
          <a:p>
            <a:pPr lvl="1"/>
            <a:r>
              <a:rPr lang="en-US" dirty="0"/>
              <a:t>Joint Tenancy </a:t>
            </a:r>
          </a:p>
          <a:p>
            <a:pPr lvl="1"/>
            <a:r>
              <a:rPr lang="en-US" dirty="0"/>
              <a:t>Tenancy in Common</a:t>
            </a:r>
          </a:p>
          <a:p>
            <a:pPr lvl="1"/>
            <a:r>
              <a:rPr lang="en-US" dirty="0"/>
              <a:t>Tenancy by the Entireties</a:t>
            </a:r>
          </a:p>
        </p:txBody>
      </p:sp>
    </p:spTree>
    <p:extLst>
      <p:ext uri="{BB962C8B-B14F-4D97-AF65-F5344CB8AC3E}">
        <p14:creationId xmlns:p14="http://schemas.microsoft.com/office/powerpoint/2010/main" val="3341724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Joint Tenancy</a:t>
            </a:r>
          </a:p>
        </p:txBody>
      </p:sp>
      <p:sp>
        <p:nvSpPr>
          <p:cNvPr id="3" name="Content Placeholder 2"/>
          <p:cNvSpPr>
            <a:spLocks noGrp="1"/>
          </p:cNvSpPr>
          <p:nvPr>
            <p:ph idx="1"/>
          </p:nvPr>
        </p:nvSpPr>
        <p:spPr>
          <a:xfrm>
            <a:off x="457200" y="1600201"/>
            <a:ext cx="8382000" cy="4525963"/>
          </a:xfrm>
        </p:spPr>
        <p:txBody>
          <a:bodyPr>
            <a:normAutofit fontScale="25000" lnSpcReduction="20000"/>
          </a:bodyPr>
          <a:lstStyle/>
          <a:p>
            <a:r>
              <a:rPr lang="en-US" sz="11200" dirty="0"/>
              <a:t>Each tenant holds an undivided interest in the whole.</a:t>
            </a:r>
          </a:p>
          <a:p>
            <a:r>
              <a:rPr lang="en-US" sz="11200" dirty="0"/>
              <a:t>Each is equally entitled to use and enjoy the property.</a:t>
            </a:r>
          </a:p>
          <a:p>
            <a:r>
              <a:rPr lang="en-US" sz="11200" dirty="0"/>
              <a:t>Right of survivorship. On the death of one joint tenant, the interest of the deceased joint tenant passes automatically to the surviving joint tenant(s)</a:t>
            </a:r>
          </a:p>
          <a:p>
            <a:r>
              <a:rPr lang="en-US" sz="11200" dirty="0"/>
              <a:t>If the joint tenancy is “severed,” the owners become tenants in common.</a:t>
            </a:r>
          </a:p>
        </p:txBody>
      </p:sp>
    </p:spTree>
    <p:extLst>
      <p:ext uri="{BB962C8B-B14F-4D97-AF65-F5344CB8AC3E}">
        <p14:creationId xmlns:p14="http://schemas.microsoft.com/office/powerpoint/2010/main" val="1169900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Tenancy in Common</a:t>
            </a:r>
          </a:p>
        </p:txBody>
      </p:sp>
      <p:sp>
        <p:nvSpPr>
          <p:cNvPr id="3" name="Content Placeholder 2"/>
          <p:cNvSpPr>
            <a:spLocks noGrp="1"/>
          </p:cNvSpPr>
          <p:nvPr>
            <p:ph idx="1"/>
          </p:nvPr>
        </p:nvSpPr>
        <p:spPr>
          <a:xfrm>
            <a:off x="457200" y="1447800"/>
            <a:ext cx="8229600" cy="4525963"/>
          </a:xfrm>
        </p:spPr>
        <p:txBody>
          <a:bodyPr>
            <a:normAutofit fontScale="25000" lnSpcReduction="20000"/>
          </a:bodyPr>
          <a:lstStyle/>
          <a:p>
            <a:r>
              <a:rPr lang="en-US" sz="11200" dirty="0"/>
              <a:t>Each tenant holds an undivided interest in the whole.</a:t>
            </a:r>
          </a:p>
          <a:p>
            <a:r>
              <a:rPr lang="en-US" sz="11200" dirty="0"/>
              <a:t>Each tenant may sell or bequeath his/her interest in the property.</a:t>
            </a:r>
          </a:p>
          <a:p>
            <a:r>
              <a:rPr lang="en-US" sz="11200" dirty="0"/>
              <a:t>The ownership interests of each tenant need not be equal.</a:t>
            </a:r>
          </a:p>
          <a:p>
            <a:r>
              <a:rPr lang="en-US" sz="11200" dirty="0"/>
              <a:t>No right of survivorship. On the death of one the tenant, the interest of the deceased tenant passes by will.</a:t>
            </a:r>
          </a:p>
          <a:p>
            <a:r>
              <a:rPr lang="en-US" sz="11200" dirty="0"/>
              <a:t>If a tenant dies intestate, the interest passes by intestacy and not to the other tenants in common. </a:t>
            </a:r>
          </a:p>
          <a:p>
            <a:r>
              <a:rPr lang="en-US" sz="11200" dirty="0"/>
              <a:t>A conveyance “to Tom, Dick and Harry” will create a tenancy in common – whether the conveyance specifies it as such. It is the “default”.</a:t>
            </a:r>
          </a:p>
          <a:p>
            <a:endParaRPr lang="en-US" dirty="0"/>
          </a:p>
        </p:txBody>
      </p:sp>
    </p:spTree>
    <p:extLst>
      <p:ext uri="{BB962C8B-B14F-4D97-AF65-F5344CB8AC3E}">
        <p14:creationId xmlns:p14="http://schemas.microsoft.com/office/powerpoint/2010/main" val="3989826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Tenancy by the Entireties</a:t>
            </a:r>
          </a:p>
        </p:txBody>
      </p:sp>
      <p:sp>
        <p:nvSpPr>
          <p:cNvPr id="3" name="Content Placeholder 2"/>
          <p:cNvSpPr>
            <a:spLocks noGrp="1"/>
          </p:cNvSpPr>
          <p:nvPr>
            <p:ph idx="1"/>
          </p:nvPr>
        </p:nvSpPr>
        <p:spPr/>
        <p:txBody>
          <a:bodyPr>
            <a:normAutofit/>
          </a:bodyPr>
          <a:lstStyle/>
          <a:p>
            <a:r>
              <a:rPr lang="en-US" dirty="0"/>
              <a:t>Available only to married couples.</a:t>
            </a:r>
          </a:p>
          <a:p>
            <a:r>
              <a:rPr lang="en-US" dirty="0"/>
              <a:t>Assumed if Grantees are married.</a:t>
            </a:r>
          </a:p>
          <a:p>
            <a:r>
              <a:rPr lang="en-US" dirty="0"/>
              <a:t>Right of survivorship.</a:t>
            </a:r>
          </a:p>
          <a:p>
            <a:r>
              <a:rPr lang="en-US" dirty="0"/>
              <a:t> May provide creditor protection for the couple’s homestead.</a:t>
            </a:r>
          </a:p>
          <a:p>
            <a:endParaRPr lang="en-US" dirty="0"/>
          </a:p>
        </p:txBody>
      </p:sp>
    </p:spTree>
    <p:extLst>
      <p:ext uri="{BB962C8B-B14F-4D97-AF65-F5344CB8AC3E}">
        <p14:creationId xmlns:p14="http://schemas.microsoft.com/office/powerpoint/2010/main" val="386078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609600" y="304800"/>
            <a:ext cx="8229600" cy="6324600"/>
          </a:xfrm>
        </p:spPr>
        <p:txBody>
          <a:bodyPr/>
          <a:lstStyle/>
          <a:p>
            <a:pPr eaLnBrk="1" hangingPunct="1"/>
            <a:r>
              <a:rPr lang="en-US" dirty="0"/>
              <a:t>The Material Presented During This Class Is For Informational Purposes  Only And Should Not Be Considered As Legal Advice  </a:t>
            </a:r>
          </a:p>
        </p:txBody>
      </p:sp>
    </p:spTree>
    <p:extLst>
      <p:ext uri="{BB962C8B-B14F-4D97-AF65-F5344CB8AC3E}">
        <p14:creationId xmlns:p14="http://schemas.microsoft.com/office/powerpoint/2010/main" val="3597544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4400" dirty="0"/>
              <a:t>Fee Simple Determinable</a:t>
            </a:r>
          </a:p>
        </p:txBody>
      </p:sp>
      <p:sp>
        <p:nvSpPr>
          <p:cNvPr id="3" name="Content Placeholder 2"/>
          <p:cNvSpPr>
            <a:spLocks noGrp="1"/>
          </p:cNvSpPr>
          <p:nvPr>
            <p:ph idx="1"/>
          </p:nvPr>
        </p:nvSpPr>
        <p:spPr/>
        <p:txBody>
          <a:bodyPr>
            <a:normAutofit lnSpcReduction="10000"/>
          </a:bodyPr>
          <a:lstStyle/>
          <a:p>
            <a:r>
              <a:rPr lang="en-US" dirty="0"/>
              <a:t>Ownership rights will or may be terminated at some future time. </a:t>
            </a:r>
          </a:p>
          <a:p>
            <a:pPr lvl="1"/>
            <a:r>
              <a:rPr lang="en-US" dirty="0"/>
              <a:t>Life Estate </a:t>
            </a:r>
          </a:p>
          <a:p>
            <a:pPr lvl="1"/>
            <a:r>
              <a:rPr lang="en-US" dirty="0"/>
              <a:t>Estate for Term of Years</a:t>
            </a:r>
          </a:p>
          <a:p>
            <a:r>
              <a:rPr lang="en-US" dirty="0"/>
              <a:t>When ownership terminates the property reverts to the grantor. </a:t>
            </a:r>
          </a:p>
          <a:p>
            <a:r>
              <a:rPr lang="en-US" dirty="0"/>
              <a:t>The grantor retains an interest in the property known as a possibility of a reverter. </a:t>
            </a:r>
          </a:p>
          <a:p>
            <a:pPr lvl="1"/>
            <a:r>
              <a:rPr lang="en-US" dirty="0"/>
              <a:t>Future Interest</a:t>
            </a:r>
          </a:p>
        </p:txBody>
      </p:sp>
    </p:spTree>
    <p:extLst>
      <p:ext uri="{BB962C8B-B14F-4D97-AF65-F5344CB8AC3E}">
        <p14:creationId xmlns:p14="http://schemas.microsoft.com/office/powerpoint/2010/main" val="2470101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Estate</a:t>
            </a:r>
          </a:p>
        </p:txBody>
      </p:sp>
      <p:sp>
        <p:nvSpPr>
          <p:cNvPr id="3" name="Content Placeholder 2"/>
          <p:cNvSpPr>
            <a:spLocks noGrp="1"/>
          </p:cNvSpPr>
          <p:nvPr>
            <p:ph idx="1"/>
          </p:nvPr>
        </p:nvSpPr>
        <p:spPr/>
        <p:txBody>
          <a:bodyPr>
            <a:normAutofit fontScale="92500" lnSpcReduction="10000"/>
          </a:bodyPr>
          <a:lstStyle/>
          <a:p>
            <a:r>
              <a:rPr lang="en-US" dirty="0"/>
              <a:t>Interest in the property that terminates upon the death of the life tenant or the death of someone else.</a:t>
            </a:r>
          </a:p>
          <a:p>
            <a:r>
              <a:rPr lang="en-US" dirty="0"/>
              <a:t>Life tenant has the right to enjoy the benefits of ownership of the property, including income derived from rent or other uses of the property, during his or her possession.</a:t>
            </a:r>
          </a:p>
          <a:p>
            <a:r>
              <a:rPr lang="en-US" dirty="0"/>
              <a:t>At death, the property reverts to the ownership of the remainderman named in the life estate agreement.  </a:t>
            </a:r>
          </a:p>
        </p:txBody>
      </p:sp>
    </p:spTree>
    <p:extLst>
      <p:ext uri="{BB962C8B-B14F-4D97-AF65-F5344CB8AC3E}">
        <p14:creationId xmlns:p14="http://schemas.microsoft.com/office/powerpoint/2010/main" val="2078157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Estate for Term of Years</a:t>
            </a:r>
          </a:p>
        </p:txBody>
      </p:sp>
      <p:sp>
        <p:nvSpPr>
          <p:cNvPr id="3" name="Content Placeholder 2"/>
          <p:cNvSpPr>
            <a:spLocks noGrp="1"/>
          </p:cNvSpPr>
          <p:nvPr>
            <p:ph idx="1"/>
          </p:nvPr>
        </p:nvSpPr>
        <p:spPr>
          <a:xfrm>
            <a:off x="457200" y="1600201"/>
            <a:ext cx="8229600" cy="4648199"/>
          </a:xfrm>
        </p:spPr>
        <p:txBody>
          <a:bodyPr>
            <a:normAutofit fontScale="85000" lnSpcReduction="10000"/>
          </a:bodyPr>
          <a:lstStyle/>
          <a:p>
            <a:r>
              <a:rPr lang="en-US" dirty="0"/>
              <a:t>Interest terminates automatically upon the expiration of a fixed period of time. </a:t>
            </a:r>
          </a:p>
          <a:p>
            <a:r>
              <a:rPr lang="en-US" dirty="0"/>
              <a:t>Upon termination the property reverts to the ownership of the remainderman named in the tenant for the term of years agreement.</a:t>
            </a:r>
          </a:p>
          <a:p>
            <a:r>
              <a:rPr lang="en-US" dirty="0"/>
              <a:t>Operates similar to long-term lease. </a:t>
            </a:r>
          </a:p>
          <a:p>
            <a:r>
              <a:rPr lang="en-US" dirty="0"/>
              <a:t>Although the tenant for the term of years or the life tenant has the current possessory interest, they have a  duty to take no action that would diminish the value of the property for the taker remainderman at the expiration of the present interest.</a:t>
            </a:r>
          </a:p>
        </p:txBody>
      </p:sp>
    </p:spTree>
    <p:extLst>
      <p:ext uri="{BB962C8B-B14F-4D97-AF65-F5344CB8AC3E}">
        <p14:creationId xmlns:p14="http://schemas.microsoft.com/office/powerpoint/2010/main" val="2478387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86800" cy="1143000"/>
          </a:xfrm>
        </p:spPr>
        <p:txBody>
          <a:bodyPr>
            <a:noAutofit/>
          </a:bodyPr>
          <a:lstStyle/>
          <a:p>
            <a:r>
              <a:rPr lang="en-US" dirty="0"/>
              <a:t>Fee Simple Subject to a </a:t>
            </a:r>
            <a:br>
              <a:rPr lang="en-US" dirty="0"/>
            </a:br>
            <a:r>
              <a:rPr lang="en-US" dirty="0"/>
              <a:t>Condition Subsequent</a:t>
            </a:r>
          </a:p>
        </p:txBody>
      </p:sp>
      <p:sp>
        <p:nvSpPr>
          <p:cNvPr id="3" name="Content Placeholder 2"/>
          <p:cNvSpPr>
            <a:spLocks noGrp="1"/>
          </p:cNvSpPr>
          <p:nvPr>
            <p:ph idx="1"/>
          </p:nvPr>
        </p:nvSpPr>
        <p:spPr/>
        <p:txBody>
          <a:bodyPr>
            <a:normAutofit lnSpcReduction="10000"/>
          </a:bodyPr>
          <a:lstStyle/>
          <a:p>
            <a:r>
              <a:rPr lang="en-US" sz="3000" dirty="0"/>
              <a:t>Transfer limited by use. </a:t>
            </a:r>
          </a:p>
          <a:p>
            <a:r>
              <a:rPr lang="en-US" sz="3000" dirty="0"/>
              <a:t>Intent to convey a fee simple absolute but condition has been attached so that if a specified future event happens the grantor will get its property back, provided that the grantor exercises his right of entry or power of termination. </a:t>
            </a:r>
          </a:p>
          <a:p>
            <a:r>
              <a:rPr lang="en-US" sz="3000" dirty="0"/>
              <a:t>Right of entry is a future interest </a:t>
            </a:r>
          </a:p>
          <a:p>
            <a:r>
              <a:rPr lang="en-US" sz="3000" dirty="0"/>
              <a:t>Property only reverts to the original grantor if he exercises this right.</a:t>
            </a:r>
          </a:p>
          <a:p>
            <a:endParaRPr lang="en-US" dirty="0"/>
          </a:p>
          <a:p>
            <a:endParaRPr lang="en-US" dirty="0"/>
          </a:p>
        </p:txBody>
      </p:sp>
    </p:spTree>
    <p:extLst>
      <p:ext uri="{BB962C8B-B14F-4D97-AF65-F5344CB8AC3E}">
        <p14:creationId xmlns:p14="http://schemas.microsoft.com/office/powerpoint/2010/main" val="3419505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4900" dirty="0"/>
              <a:t>Fee Simple Subject to </a:t>
            </a:r>
            <a:br>
              <a:rPr lang="en-US" sz="4900" dirty="0"/>
            </a:br>
            <a:r>
              <a:rPr lang="en-US" sz="4900" dirty="0"/>
              <a:t>Executory Limitation</a:t>
            </a:r>
            <a:br>
              <a:rPr lang="en-US" sz="3000" dirty="0"/>
            </a:br>
            <a:endParaRPr lang="en-US" dirty="0"/>
          </a:p>
        </p:txBody>
      </p:sp>
      <p:sp>
        <p:nvSpPr>
          <p:cNvPr id="3" name="Content Placeholder 2"/>
          <p:cNvSpPr>
            <a:spLocks noGrp="1"/>
          </p:cNvSpPr>
          <p:nvPr>
            <p:ph idx="1"/>
          </p:nvPr>
        </p:nvSpPr>
        <p:spPr>
          <a:xfrm>
            <a:off x="304800" y="1600200"/>
            <a:ext cx="8610600" cy="4525963"/>
          </a:xfrm>
        </p:spPr>
        <p:txBody>
          <a:bodyPr>
            <a:normAutofit fontScale="92500" lnSpcReduction="10000"/>
          </a:bodyPr>
          <a:lstStyle/>
          <a:p>
            <a:r>
              <a:rPr lang="en-US" dirty="0"/>
              <a:t>Estate ends when a specific condition is met.</a:t>
            </a:r>
          </a:p>
          <a:p>
            <a:r>
              <a:rPr lang="en-US" dirty="0"/>
              <a:t>Transferred to a third party. </a:t>
            </a:r>
          </a:p>
          <a:p>
            <a:r>
              <a:rPr lang="en-US" dirty="0"/>
              <a:t>The interest does not revert to the grantor.</a:t>
            </a:r>
          </a:p>
          <a:p>
            <a:r>
              <a:rPr lang="en-US" dirty="0"/>
              <a:t>Grant of possible future interest in a conveyance </a:t>
            </a:r>
          </a:p>
          <a:p>
            <a:r>
              <a:rPr lang="en-US" dirty="0"/>
              <a:t>If the condition is met, the grantee loses the interest and the third party gains it automatically</a:t>
            </a:r>
          </a:p>
          <a:p>
            <a:pPr marL="0" indent="0">
              <a:buNone/>
            </a:pPr>
            <a:r>
              <a:rPr lang="en-US" dirty="0"/>
              <a:t>	Convey property to church for new building 	and if no building is built then to Borough for 	soccer field.</a:t>
            </a:r>
          </a:p>
        </p:txBody>
      </p:sp>
    </p:spTree>
    <p:extLst>
      <p:ext uri="{BB962C8B-B14F-4D97-AF65-F5344CB8AC3E}">
        <p14:creationId xmlns:p14="http://schemas.microsoft.com/office/powerpoint/2010/main" val="1499550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Fee Tail</a:t>
            </a:r>
          </a:p>
        </p:txBody>
      </p:sp>
      <p:sp>
        <p:nvSpPr>
          <p:cNvPr id="3" name="Content Placeholder 2"/>
          <p:cNvSpPr>
            <a:spLocks noGrp="1"/>
          </p:cNvSpPr>
          <p:nvPr>
            <p:ph idx="1"/>
          </p:nvPr>
        </p:nvSpPr>
        <p:spPr/>
        <p:txBody>
          <a:bodyPr/>
          <a:lstStyle/>
          <a:p>
            <a:r>
              <a:rPr lang="en-US" dirty="0"/>
              <a:t>Estate of inheritance in real property which prevents the property from being sold, devised by will, or otherwise transferred.</a:t>
            </a:r>
          </a:p>
          <a:p>
            <a:r>
              <a:rPr lang="en-US" dirty="0"/>
              <a:t>Passes automatically by operation of law to the property owner's heirs upon their death.</a:t>
            </a:r>
          </a:p>
          <a:p>
            <a:r>
              <a:rPr lang="en-US" dirty="0"/>
              <a:t>Abolished in many jurisdictions. </a:t>
            </a:r>
          </a:p>
        </p:txBody>
      </p:sp>
    </p:spTree>
    <p:extLst>
      <p:ext uri="{BB962C8B-B14F-4D97-AF65-F5344CB8AC3E}">
        <p14:creationId xmlns:p14="http://schemas.microsoft.com/office/powerpoint/2010/main" val="3077548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Non-Freehold Estates</a:t>
            </a:r>
          </a:p>
        </p:txBody>
      </p:sp>
      <p:sp>
        <p:nvSpPr>
          <p:cNvPr id="3" name="Content Placeholder 2"/>
          <p:cNvSpPr>
            <a:spLocks noGrp="1"/>
          </p:cNvSpPr>
          <p:nvPr>
            <p:ph idx="1"/>
          </p:nvPr>
        </p:nvSpPr>
        <p:spPr/>
        <p:txBody>
          <a:bodyPr/>
          <a:lstStyle/>
          <a:p>
            <a:r>
              <a:rPr lang="en-US" dirty="0"/>
              <a:t>Rights of possession and use but not ownership. (Leasehold)</a:t>
            </a:r>
          </a:p>
          <a:p>
            <a:r>
              <a:rPr lang="en-US" dirty="0"/>
              <a:t>Not inheritable</a:t>
            </a:r>
          </a:p>
          <a:p>
            <a:pPr marL="0" indent="0">
              <a:buNone/>
            </a:pPr>
            <a:r>
              <a:rPr lang="en-US" dirty="0"/>
              <a:t>	Term of Years</a:t>
            </a:r>
            <a:br>
              <a:rPr lang="en-US" dirty="0"/>
            </a:br>
            <a:r>
              <a:rPr lang="en-US" dirty="0"/>
              <a:t>	Periodic Tenancy</a:t>
            </a:r>
            <a:br>
              <a:rPr lang="en-US" dirty="0"/>
            </a:br>
            <a:r>
              <a:rPr lang="en-US" dirty="0"/>
              <a:t>	Tenancy-at-Will</a:t>
            </a:r>
          </a:p>
          <a:p>
            <a:pPr marL="0" indent="0">
              <a:buNone/>
            </a:pPr>
            <a:r>
              <a:rPr lang="en-US" b="1" dirty="0"/>
              <a:t>	</a:t>
            </a:r>
            <a:r>
              <a:rPr lang="en-US" dirty="0"/>
              <a:t>Tenancy at Sufferance </a:t>
            </a:r>
          </a:p>
        </p:txBody>
      </p:sp>
    </p:spTree>
    <p:extLst>
      <p:ext uri="{BB962C8B-B14F-4D97-AF65-F5344CB8AC3E}">
        <p14:creationId xmlns:p14="http://schemas.microsoft.com/office/powerpoint/2010/main" val="6968265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Term of Years</a:t>
            </a: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r>
              <a:rPr lang="en-US" dirty="0"/>
              <a:t>Must be of definite duration - definite beginning and a definite ending. </a:t>
            </a:r>
          </a:p>
          <a:p>
            <a:r>
              <a:rPr lang="en-US" dirty="0"/>
              <a:t>Transferor leases the property to the transferee for a certain designated period.</a:t>
            </a:r>
          </a:p>
          <a:p>
            <a:r>
              <a:rPr lang="en-US" dirty="0"/>
              <a:t>Required to pay rent according to the terms of the rental agreement.</a:t>
            </a:r>
          </a:p>
          <a:p>
            <a:r>
              <a:rPr lang="en-US" dirty="0"/>
              <a:t>Right to possess property and use and enjoy the fruits that stem from it. </a:t>
            </a:r>
          </a:p>
          <a:p>
            <a:r>
              <a:rPr lang="en-US" dirty="0"/>
              <a:t>Not permitted to commit waste on the premises.</a:t>
            </a:r>
          </a:p>
          <a:p>
            <a:r>
              <a:rPr lang="en-US" dirty="0"/>
              <a:t>Passes to the transferee's personal representative for distribution pursuant to a will or the laws of Descent and Distribution. </a:t>
            </a:r>
          </a:p>
        </p:txBody>
      </p:sp>
    </p:spTree>
    <p:extLst>
      <p:ext uri="{BB962C8B-B14F-4D97-AF65-F5344CB8AC3E}">
        <p14:creationId xmlns:p14="http://schemas.microsoft.com/office/powerpoint/2010/main" val="1523408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Periodic Tenancy</a:t>
            </a:r>
          </a:p>
        </p:txBody>
      </p:sp>
      <p:sp>
        <p:nvSpPr>
          <p:cNvPr id="3" name="Content Placeholder 2"/>
          <p:cNvSpPr>
            <a:spLocks noGrp="1"/>
          </p:cNvSpPr>
          <p:nvPr>
            <p:ph idx="1"/>
          </p:nvPr>
        </p:nvSpPr>
        <p:spPr>
          <a:xfrm>
            <a:off x="304800" y="1600201"/>
            <a:ext cx="8686800" cy="4525963"/>
          </a:xfrm>
        </p:spPr>
        <p:txBody>
          <a:bodyPr/>
          <a:lstStyle/>
          <a:p>
            <a:r>
              <a:rPr lang="en-US" dirty="0"/>
              <a:t>Also known as Estate from Year to Year. </a:t>
            </a:r>
          </a:p>
          <a:p>
            <a:r>
              <a:rPr lang="en-US" dirty="0"/>
              <a:t>Similar to Term of Years.</a:t>
            </a:r>
          </a:p>
          <a:p>
            <a:r>
              <a:rPr lang="en-US" dirty="0"/>
              <a:t>Indefinite duration.</a:t>
            </a:r>
          </a:p>
          <a:p>
            <a:r>
              <a:rPr lang="en-US" dirty="0"/>
              <a:t>Continues indefinitely until one of the parties gives notice of termination.</a:t>
            </a:r>
          </a:p>
          <a:p>
            <a:r>
              <a:rPr lang="en-US" dirty="0"/>
              <a:t>Terms of the original lease are implied to carry over.</a:t>
            </a:r>
          </a:p>
          <a:p>
            <a:r>
              <a:rPr lang="en-US" dirty="0"/>
              <a:t>Created expressly, or by implication</a:t>
            </a:r>
          </a:p>
        </p:txBody>
      </p:sp>
    </p:spTree>
    <p:extLst>
      <p:ext uri="{BB962C8B-B14F-4D97-AF65-F5344CB8AC3E}">
        <p14:creationId xmlns:p14="http://schemas.microsoft.com/office/powerpoint/2010/main" val="2393382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Tenancy-at-Will</a:t>
            </a:r>
          </a:p>
        </p:txBody>
      </p:sp>
      <p:sp>
        <p:nvSpPr>
          <p:cNvPr id="3" name="Content Placeholder 2"/>
          <p:cNvSpPr>
            <a:spLocks noGrp="1"/>
          </p:cNvSpPr>
          <p:nvPr>
            <p:ph idx="1"/>
          </p:nvPr>
        </p:nvSpPr>
        <p:spPr/>
        <p:txBody>
          <a:bodyPr>
            <a:normAutofit fontScale="92500" lnSpcReduction="20000"/>
          </a:bodyPr>
          <a:lstStyle/>
          <a:p>
            <a:r>
              <a:rPr lang="en-US" dirty="0"/>
              <a:t>Indefinite duration</a:t>
            </a:r>
          </a:p>
          <a:p>
            <a:r>
              <a:rPr lang="en-US" dirty="0"/>
              <a:t>Either party may end the relationship at any time. </a:t>
            </a:r>
          </a:p>
          <a:p>
            <a:r>
              <a:rPr lang="en-US" dirty="0"/>
              <a:t>Created either by agreement, or by failure to effectively create a tenancy for years.</a:t>
            </a:r>
          </a:p>
          <a:p>
            <a:r>
              <a:rPr lang="en-US" dirty="0"/>
              <a:t>May be terminated by either party without </a:t>
            </a:r>
          </a:p>
          <a:p>
            <a:r>
              <a:rPr lang="en-US" dirty="0"/>
              <a:t>Terminates automatically by the death of either party or by the commission of voluntary waste by the lessee. </a:t>
            </a:r>
          </a:p>
          <a:p>
            <a:r>
              <a:rPr lang="en-US" dirty="0"/>
              <a:t>Not assignable. </a:t>
            </a:r>
          </a:p>
          <a:p>
            <a:r>
              <a:rPr lang="en-US" dirty="0"/>
              <a:t>Lowest type of chattel interest in land.</a:t>
            </a:r>
          </a:p>
          <a:p>
            <a:endParaRPr lang="en-US" dirty="0"/>
          </a:p>
        </p:txBody>
      </p:sp>
    </p:spTree>
    <p:extLst>
      <p:ext uri="{BB962C8B-B14F-4D97-AF65-F5344CB8AC3E}">
        <p14:creationId xmlns:p14="http://schemas.microsoft.com/office/powerpoint/2010/main" val="2949440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457200"/>
            <a:ext cx="8229600" cy="6096000"/>
          </a:xfrm>
        </p:spPr>
        <p:txBody>
          <a:bodyPr/>
          <a:lstStyle/>
          <a:p>
            <a:pPr eaLnBrk="1" hangingPunct="1"/>
            <a:r>
              <a:rPr lang="en-US" dirty="0"/>
              <a:t>There Is No Intent To Create An Attorney Client Relationship Between Any Class Participants And Instructors</a:t>
            </a:r>
          </a:p>
        </p:txBody>
      </p:sp>
    </p:spTree>
    <p:extLst>
      <p:ext uri="{BB962C8B-B14F-4D97-AF65-F5344CB8AC3E}">
        <p14:creationId xmlns:p14="http://schemas.microsoft.com/office/powerpoint/2010/main" val="3884892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Tenancy at Sufferance</a:t>
            </a:r>
          </a:p>
        </p:txBody>
      </p:sp>
      <p:sp>
        <p:nvSpPr>
          <p:cNvPr id="3" name="Content Placeholder 2"/>
          <p:cNvSpPr>
            <a:spLocks noGrp="1"/>
          </p:cNvSpPr>
          <p:nvPr>
            <p:ph idx="1"/>
          </p:nvPr>
        </p:nvSpPr>
        <p:spPr>
          <a:xfrm>
            <a:off x="228600" y="1600201"/>
            <a:ext cx="8763000" cy="4525963"/>
          </a:xfrm>
        </p:spPr>
        <p:txBody>
          <a:bodyPr>
            <a:normAutofit lnSpcReduction="10000"/>
          </a:bodyPr>
          <a:lstStyle/>
          <a:p>
            <a:r>
              <a:rPr lang="en-US" dirty="0"/>
              <a:t>Also know as a holdover tenancy.</a:t>
            </a:r>
          </a:p>
          <a:p>
            <a:r>
              <a:rPr lang="en-US" dirty="0"/>
              <a:t>may exist when a tenant remains in possession of property even after the end of the lease, until the landlord acts to eject the tenant.</a:t>
            </a:r>
          </a:p>
          <a:p>
            <a:r>
              <a:rPr lang="en-US" dirty="0"/>
              <a:t>Occupant may legally be a trespasser.</a:t>
            </a:r>
          </a:p>
          <a:p>
            <a:r>
              <a:rPr lang="en-US" dirty="0"/>
              <a:t>Continues to enjoy possession of the real property.</a:t>
            </a:r>
          </a:p>
          <a:p>
            <a:r>
              <a:rPr lang="en-US" dirty="0"/>
              <a:t>May be able to evict tenant at any time, without notice.</a:t>
            </a:r>
          </a:p>
          <a:p>
            <a:endParaRPr lang="en-US" dirty="0"/>
          </a:p>
        </p:txBody>
      </p:sp>
    </p:spTree>
    <p:extLst>
      <p:ext uri="{BB962C8B-B14F-4D97-AF65-F5344CB8AC3E}">
        <p14:creationId xmlns:p14="http://schemas.microsoft.com/office/powerpoint/2010/main" val="38425718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Ownership by Discovery </a:t>
            </a:r>
          </a:p>
        </p:txBody>
      </p:sp>
      <p:sp>
        <p:nvSpPr>
          <p:cNvPr id="3" name="Content Placeholder 2"/>
          <p:cNvSpPr>
            <a:spLocks noGrp="1"/>
          </p:cNvSpPr>
          <p:nvPr>
            <p:ph idx="1"/>
          </p:nvPr>
        </p:nvSpPr>
        <p:spPr>
          <a:xfrm>
            <a:off x="457200" y="1600201"/>
            <a:ext cx="8382000" cy="5029199"/>
          </a:xfrm>
        </p:spPr>
        <p:txBody>
          <a:bodyPr>
            <a:normAutofit lnSpcReduction="10000"/>
          </a:bodyPr>
          <a:lstStyle/>
          <a:p>
            <a:r>
              <a:rPr lang="en-US" dirty="0"/>
              <a:t>Discovery occurs whenever an purported new location of land previously unknown to western civilization is encountered, even though it may inhabited by natives. </a:t>
            </a:r>
          </a:p>
          <a:p>
            <a:r>
              <a:rPr lang="en-US" dirty="0"/>
              <a:t>Explorers representing European Governments took possession of the land for the sovereign in a stylized ceremony. </a:t>
            </a:r>
          </a:p>
          <a:p>
            <a:r>
              <a:rPr lang="en-US" dirty="0"/>
              <a:t>By such liturgical act, it was publicly affirmed that the explorer was acquiring the land solely in the name of the sovereign.  </a:t>
            </a:r>
          </a:p>
          <a:p>
            <a:endParaRPr lang="en-US" dirty="0"/>
          </a:p>
        </p:txBody>
      </p:sp>
    </p:spTree>
    <p:extLst>
      <p:ext uri="{BB962C8B-B14F-4D97-AF65-F5344CB8AC3E}">
        <p14:creationId xmlns:p14="http://schemas.microsoft.com/office/powerpoint/2010/main" val="2772748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Discovery Doctrine</a:t>
            </a:r>
          </a:p>
        </p:txBody>
      </p:sp>
      <p:sp>
        <p:nvSpPr>
          <p:cNvPr id="3" name="Content Placeholder 2"/>
          <p:cNvSpPr>
            <a:spLocks noGrp="1"/>
          </p:cNvSpPr>
          <p:nvPr>
            <p:ph idx="1"/>
          </p:nvPr>
        </p:nvSpPr>
        <p:spPr>
          <a:xfrm>
            <a:off x="457200" y="1600201"/>
            <a:ext cx="8229600" cy="4952999"/>
          </a:xfrm>
        </p:spPr>
        <p:txBody>
          <a:bodyPr>
            <a:normAutofit lnSpcReduction="10000"/>
          </a:bodyPr>
          <a:lstStyle/>
          <a:p>
            <a:r>
              <a:rPr lang="en-US" dirty="0"/>
              <a:t>Johnson v. M'Intosh US Supreme Court 1823.</a:t>
            </a:r>
          </a:p>
          <a:p>
            <a:r>
              <a:rPr lang="en-US" dirty="0"/>
              <a:t>Colonial claims to lands belonging to sovereign indigenous nations during the Age of Discovery. </a:t>
            </a:r>
          </a:p>
          <a:p>
            <a:r>
              <a:rPr lang="en-US" dirty="0"/>
              <a:t>Government whose subjects explored and occupied a territory whose inhabitants were not subjects of a European Christian monarch received title to the land.</a:t>
            </a:r>
          </a:p>
          <a:p>
            <a:r>
              <a:rPr lang="en-US" dirty="0"/>
              <a:t>Native Americans did not hold title and could not transfer it.</a:t>
            </a:r>
          </a:p>
        </p:txBody>
      </p:sp>
    </p:spTree>
    <p:extLst>
      <p:ext uri="{BB962C8B-B14F-4D97-AF65-F5344CB8AC3E}">
        <p14:creationId xmlns:p14="http://schemas.microsoft.com/office/powerpoint/2010/main" val="3969341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Early Land Ownership Transfer</a:t>
            </a:r>
          </a:p>
        </p:txBody>
      </p:sp>
      <p:sp>
        <p:nvSpPr>
          <p:cNvPr id="3" name="Content Placeholder 2"/>
          <p:cNvSpPr>
            <a:spLocks noGrp="1"/>
          </p:cNvSpPr>
          <p:nvPr>
            <p:ph idx="1"/>
          </p:nvPr>
        </p:nvSpPr>
        <p:spPr>
          <a:xfrm>
            <a:off x="457200" y="1524000"/>
            <a:ext cx="8229600" cy="4754563"/>
          </a:xfrm>
        </p:spPr>
        <p:txBody>
          <a:bodyPr>
            <a:normAutofit/>
          </a:bodyPr>
          <a:lstStyle/>
          <a:p>
            <a:r>
              <a:rPr lang="en-US" sz="2800" dirty="0"/>
              <a:t>The written word was not always the medium of land transfer. </a:t>
            </a:r>
          </a:p>
          <a:p>
            <a:r>
              <a:rPr lang="en-US" sz="2800" dirty="0"/>
              <a:t>The Statute of Uses passed by the English Parliament  in 1536 led to the development of our modern method of transfer and ownership of land.</a:t>
            </a:r>
          </a:p>
          <a:p>
            <a:r>
              <a:rPr lang="en-US" sz="2800" dirty="0"/>
              <a:t>Before deeds were used to transfer the rights to real estate, the British had developed a system to document the transfer of ownership.</a:t>
            </a:r>
          </a:p>
        </p:txBody>
      </p:sp>
    </p:spTree>
    <p:extLst>
      <p:ext uri="{BB962C8B-B14F-4D97-AF65-F5344CB8AC3E}">
        <p14:creationId xmlns:p14="http://schemas.microsoft.com/office/powerpoint/2010/main" val="2378977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Enfeoffment</a:t>
            </a:r>
          </a:p>
        </p:txBody>
      </p:sp>
      <p:sp>
        <p:nvSpPr>
          <p:cNvPr id="3" name="Content Placeholder 2"/>
          <p:cNvSpPr>
            <a:spLocks noGrp="1"/>
          </p:cNvSpPr>
          <p:nvPr>
            <p:ph idx="1"/>
          </p:nvPr>
        </p:nvSpPr>
        <p:spPr/>
        <p:txBody>
          <a:bodyPr>
            <a:normAutofit fontScale="25000" lnSpcReduction="20000"/>
          </a:bodyPr>
          <a:lstStyle/>
          <a:p>
            <a:pPr>
              <a:lnSpc>
                <a:spcPct val="120000"/>
              </a:lnSpc>
            </a:pPr>
            <a:r>
              <a:rPr lang="en-US" sz="11200" dirty="0"/>
              <a:t>Also known as feoffment. </a:t>
            </a:r>
          </a:p>
          <a:p>
            <a:pPr>
              <a:lnSpc>
                <a:spcPct val="120000"/>
              </a:lnSpc>
            </a:pPr>
            <a:r>
              <a:rPr lang="en-US" sz="11200" dirty="0"/>
              <a:t>The complete surrender and transfer of all land ownership rights from one person to another.</a:t>
            </a:r>
            <a:endParaRPr lang="en-US" sz="10800" dirty="0"/>
          </a:p>
          <a:p>
            <a:pPr>
              <a:lnSpc>
                <a:spcPct val="120000"/>
              </a:lnSpc>
            </a:pPr>
            <a:r>
              <a:rPr lang="en-US" sz="11200" dirty="0"/>
              <a:t>Under the feudal system, the deed by which a person was given land in exchange for a pledge of service.</a:t>
            </a:r>
          </a:p>
          <a:p>
            <a:pPr>
              <a:lnSpc>
                <a:spcPct val="120000"/>
              </a:lnSpc>
            </a:pPr>
            <a:r>
              <a:rPr lang="en-US" sz="11200" dirty="0"/>
              <a:t>The right to sell the land and the right to pass it on to heirs, evidenced by  a ceremony for transferring the possession of real property from one individual to another. (</a:t>
            </a:r>
            <a:r>
              <a:rPr lang="en-US" sz="11200" b="1" dirty="0"/>
              <a:t>Livery of Seisin)</a:t>
            </a:r>
            <a:r>
              <a:rPr lang="en-US" sz="11200" dirty="0"/>
              <a:t> </a:t>
            </a:r>
          </a:p>
          <a:p>
            <a:endParaRPr lang="en-US" dirty="0"/>
          </a:p>
        </p:txBody>
      </p:sp>
    </p:spTree>
    <p:extLst>
      <p:ext uri="{BB962C8B-B14F-4D97-AF65-F5344CB8AC3E}">
        <p14:creationId xmlns:p14="http://schemas.microsoft.com/office/powerpoint/2010/main" val="3256670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Livery of Seisin</a:t>
            </a:r>
          </a:p>
        </p:txBody>
      </p:sp>
      <p:sp>
        <p:nvSpPr>
          <p:cNvPr id="3" name="Content Placeholder 2"/>
          <p:cNvSpPr>
            <a:spLocks noGrp="1"/>
          </p:cNvSpPr>
          <p:nvPr>
            <p:ph idx="1"/>
          </p:nvPr>
        </p:nvSpPr>
        <p:spPr/>
        <p:txBody>
          <a:bodyPr>
            <a:normAutofit fontScale="47500" lnSpcReduction="20000"/>
          </a:bodyPr>
          <a:lstStyle/>
          <a:p>
            <a:endParaRPr lang="en-US" dirty="0"/>
          </a:p>
          <a:p>
            <a:r>
              <a:rPr lang="en-US" sz="5900" dirty="0"/>
              <a:t>Archaic legal conveyance ceremony, formerly practiced in feudal England and in other countries following English common law, used to convey holdings in property. </a:t>
            </a:r>
          </a:p>
          <a:p>
            <a:r>
              <a:rPr lang="en-US" sz="5900" dirty="0"/>
              <a:t>The common law in those jurisdictions once provided that a valid conveyance of a feudal tenure in land required the physical transfer by the transferor to the transferee, in the presence of witnesses, of a piece of the ground itself, in the literal sense of a hand-to-hand passing of an amount of soil, a twig, key, or other symbol.</a:t>
            </a:r>
          </a:p>
          <a:p>
            <a:pPr marL="0" indent="0">
              <a:buNone/>
            </a:pPr>
            <a:endParaRPr lang="en-US" dirty="0"/>
          </a:p>
          <a:p>
            <a:endParaRPr lang="en-US" dirty="0"/>
          </a:p>
        </p:txBody>
      </p:sp>
    </p:spTree>
    <p:extLst>
      <p:ext uri="{BB962C8B-B14F-4D97-AF65-F5344CB8AC3E}">
        <p14:creationId xmlns:p14="http://schemas.microsoft.com/office/powerpoint/2010/main" val="2873503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rmAutofit lnSpcReduction="10000"/>
          </a:bodyPr>
          <a:lstStyle/>
          <a:p>
            <a:r>
              <a:rPr lang="en-US" dirty="0"/>
              <a:t>The ceremony took place in front of witnesses, usually the youngest members of the peasantry or serfs who occupied and worked the land. After the seller handed the buyer a clod of turf and a twig from the property the adults thrashed a child who had witnessed the passing of turf and twig severely enough so that the child would remember that day as long as he or she lived, thus creating a living record of the transfer</a:t>
            </a:r>
          </a:p>
        </p:txBody>
      </p:sp>
    </p:spTree>
    <p:extLst>
      <p:ext uri="{BB962C8B-B14F-4D97-AF65-F5344CB8AC3E}">
        <p14:creationId xmlns:p14="http://schemas.microsoft.com/office/powerpoint/2010/main" val="32668671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457200"/>
            <a:ext cx="7391400" cy="5543550"/>
          </a:xfrm>
        </p:spPr>
      </p:pic>
    </p:spTree>
    <p:extLst>
      <p:ext uri="{BB962C8B-B14F-4D97-AF65-F5344CB8AC3E}">
        <p14:creationId xmlns:p14="http://schemas.microsoft.com/office/powerpoint/2010/main" val="21998232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Pennsylvania Land Transfer</a:t>
            </a:r>
          </a:p>
        </p:txBody>
      </p:sp>
      <p:sp>
        <p:nvSpPr>
          <p:cNvPr id="3" name="Content Placeholder 2"/>
          <p:cNvSpPr>
            <a:spLocks noGrp="1"/>
          </p:cNvSpPr>
          <p:nvPr>
            <p:ph idx="1"/>
          </p:nvPr>
        </p:nvSpPr>
        <p:spPr>
          <a:xfrm>
            <a:off x="304800" y="1600201"/>
            <a:ext cx="8610600" cy="4525963"/>
          </a:xfrm>
        </p:spPr>
        <p:txBody>
          <a:bodyPr>
            <a:normAutofit lnSpcReduction="10000"/>
          </a:bodyPr>
          <a:lstStyle/>
          <a:p>
            <a:r>
              <a:rPr lang="en-US" sz="2800" dirty="0"/>
              <a:t>1681, William Penn received a charter from King Charles II declaring him absolute owner of the land that is now Pennsylvania.</a:t>
            </a:r>
          </a:p>
          <a:p>
            <a:r>
              <a:rPr lang="en-US" sz="2800" dirty="0"/>
              <a:t>State land office was established in 1682. </a:t>
            </a:r>
          </a:p>
          <a:p>
            <a:r>
              <a:rPr lang="en-US" sz="2800" dirty="0"/>
              <a:t>From 1732 to 1776, Penn’s benefactors owned all of the unappropriated land in the Province of Pennsylvania and were responsible for its orderly disposal. </a:t>
            </a:r>
          </a:p>
          <a:p>
            <a:r>
              <a:rPr lang="en-US" sz="2800" dirty="0"/>
              <a:t>In 1776 upon the Declaration of Independence, Pennsylvania became owner of all unsold land in the state.</a:t>
            </a:r>
          </a:p>
          <a:p>
            <a:endParaRPr lang="en-US" sz="4000" dirty="0"/>
          </a:p>
        </p:txBody>
      </p:sp>
    </p:spTree>
    <p:extLst>
      <p:ext uri="{BB962C8B-B14F-4D97-AF65-F5344CB8AC3E}">
        <p14:creationId xmlns:p14="http://schemas.microsoft.com/office/powerpoint/2010/main" val="38193265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Original Land Title</a:t>
            </a:r>
          </a:p>
        </p:txBody>
      </p:sp>
      <p:sp>
        <p:nvSpPr>
          <p:cNvPr id="3" name="Content Placeholder 2"/>
          <p:cNvSpPr>
            <a:spLocks noGrp="1"/>
          </p:cNvSpPr>
          <p:nvPr>
            <p:ph idx="1"/>
          </p:nvPr>
        </p:nvSpPr>
        <p:spPr/>
        <p:txBody>
          <a:bodyPr>
            <a:normAutofit lnSpcReduction="10000"/>
          </a:bodyPr>
          <a:lstStyle/>
          <a:p>
            <a:r>
              <a:rPr lang="en-US" dirty="0"/>
              <a:t>APPLICATION – Under William Penn, oral requests to purchase a specific number of acres at a particular location were made. Under his heirs, applications were written requests and often gave the reason for the request.  </a:t>
            </a:r>
          </a:p>
          <a:p>
            <a:r>
              <a:rPr lang="en-US" dirty="0"/>
              <a:t>WARRANT –  Written order, based on the application, to survey the requested tract of land. </a:t>
            </a:r>
          </a:p>
          <a:p>
            <a:endParaRPr lang="en-US" dirty="0"/>
          </a:p>
          <a:p>
            <a:endParaRPr lang="en-US" dirty="0"/>
          </a:p>
        </p:txBody>
      </p:sp>
    </p:spTree>
    <p:extLst>
      <p:ext uri="{BB962C8B-B14F-4D97-AF65-F5344CB8AC3E}">
        <p14:creationId xmlns:p14="http://schemas.microsoft.com/office/powerpoint/2010/main" val="2491226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title"/>
          </p:nvPr>
        </p:nvSpPr>
        <p:spPr>
          <a:xfrm>
            <a:off x="228600" y="1600200"/>
            <a:ext cx="8534400" cy="3581400"/>
          </a:xfrm>
        </p:spPr>
        <p:txBody>
          <a:bodyPr/>
          <a:lstStyle/>
          <a:p>
            <a:pPr eaLnBrk="1" hangingPunct="1"/>
            <a:r>
              <a:rPr lang="en-US" dirty="0"/>
              <a:t>Participants Should Consult With Their Attorney Before Relying Upon Any Information Received During This Presentation</a:t>
            </a:r>
          </a:p>
        </p:txBody>
      </p:sp>
    </p:spTree>
    <p:extLst>
      <p:ext uri="{BB962C8B-B14F-4D97-AF65-F5344CB8AC3E}">
        <p14:creationId xmlns:p14="http://schemas.microsoft.com/office/powerpoint/2010/main" val="14070073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lnSpcReduction="10000"/>
          </a:bodyPr>
          <a:lstStyle/>
          <a:p>
            <a:r>
              <a:rPr lang="en-US" dirty="0"/>
              <a:t>SURVEY – A surveyor physically measured and marked the land on its premises. </a:t>
            </a:r>
          </a:p>
          <a:p>
            <a:r>
              <a:rPr lang="en-US" dirty="0"/>
              <a:t>RETURN OF SURVEY – A statement certifying that the survey is complete was added to the application. It included a diagram of the land and a written description of the property. </a:t>
            </a:r>
          </a:p>
          <a:p>
            <a:r>
              <a:rPr lang="en-US" dirty="0"/>
              <a:t>PATENT – A written first title to the property conveying ownership to the individual submitting the application. </a:t>
            </a:r>
          </a:p>
          <a:p>
            <a:endParaRPr lang="en-US" dirty="0"/>
          </a:p>
        </p:txBody>
      </p:sp>
    </p:spTree>
    <p:extLst>
      <p:ext uri="{BB962C8B-B14F-4D97-AF65-F5344CB8AC3E}">
        <p14:creationId xmlns:p14="http://schemas.microsoft.com/office/powerpoint/2010/main" val="4044061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6F162-915D-4F9C-9E96-6CA6FF1A3FF7}"/>
              </a:ext>
            </a:extLst>
          </p:cNvPr>
          <p:cNvSpPr>
            <a:spLocks noGrp="1"/>
          </p:cNvSpPr>
          <p:nvPr>
            <p:ph type="title"/>
          </p:nvPr>
        </p:nvSpPr>
        <p:spPr/>
        <p:txBody>
          <a:bodyPr/>
          <a:lstStyle/>
          <a:p>
            <a:r>
              <a:rPr lang="en-US" dirty="0"/>
              <a:t>Types of Deeds</a:t>
            </a:r>
          </a:p>
        </p:txBody>
      </p:sp>
      <p:sp>
        <p:nvSpPr>
          <p:cNvPr id="3" name="Content Placeholder 2">
            <a:extLst>
              <a:ext uri="{FF2B5EF4-FFF2-40B4-BE49-F238E27FC236}">
                <a16:creationId xmlns:a16="http://schemas.microsoft.com/office/drawing/2014/main" id="{2312DB00-783E-4938-B1F2-46F5D59C6A49}"/>
              </a:ext>
            </a:extLst>
          </p:cNvPr>
          <p:cNvSpPr>
            <a:spLocks noGrp="1"/>
          </p:cNvSpPr>
          <p:nvPr>
            <p:ph idx="1"/>
          </p:nvPr>
        </p:nvSpPr>
        <p:spPr/>
        <p:txBody>
          <a:bodyPr>
            <a:normAutofit lnSpcReduction="10000"/>
          </a:bodyPr>
          <a:lstStyle/>
          <a:p>
            <a:r>
              <a:rPr lang="en-US" dirty="0"/>
              <a:t>General Warranty Deed</a:t>
            </a:r>
          </a:p>
          <a:p>
            <a:r>
              <a:rPr lang="en-US" dirty="0"/>
              <a:t>Special Warranty Deed</a:t>
            </a:r>
          </a:p>
          <a:p>
            <a:r>
              <a:rPr lang="en-US" dirty="0"/>
              <a:t>Fiduciary Deed</a:t>
            </a:r>
          </a:p>
          <a:p>
            <a:r>
              <a:rPr lang="en-US" dirty="0"/>
              <a:t>Bargain and Sale Deed</a:t>
            </a:r>
          </a:p>
          <a:p>
            <a:r>
              <a:rPr lang="en-US" dirty="0"/>
              <a:t>Quitclaim Deed</a:t>
            </a:r>
          </a:p>
          <a:p>
            <a:r>
              <a:rPr lang="en-US" dirty="0"/>
              <a:t>Court-Ordered Deeds</a:t>
            </a:r>
          </a:p>
          <a:p>
            <a:r>
              <a:rPr lang="en-US" dirty="0"/>
              <a:t>Oil, Gas and or Mineral Deeds</a:t>
            </a:r>
          </a:p>
          <a:p>
            <a:r>
              <a:rPr lang="en-US" dirty="0"/>
              <a:t>Deeds of Easements</a:t>
            </a:r>
          </a:p>
          <a:p>
            <a:endParaRPr lang="en-US" dirty="0"/>
          </a:p>
          <a:p>
            <a:endParaRPr lang="en-US" dirty="0"/>
          </a:p>
          <a:p>
            <a:endParaRPr lang="en-US" dirty="0"/>
          </a:p>
        </p:txBody>
      </p:sp>
    </p:spTree>
    <p:extLst>
      <p:ext uri="{BB962C8B-B14F-4D97-AF65-F5344CB8AC3E}">
        <p14:creationId xmlns:p14="http://schemas.microsoft.com/office/powerpoint/2010/main" val="4244084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C8DB7-800F-4A18-89F9-E0C22D60CEAC}"/>
              </a:ext>
            </a:extLst>
          </p:cNvPr>
          <p:cNvSpPr>
            <a:spLocks noGrp="1"/>
          </p:cNvSpPr>
          <p:nvPr>
            <p:ph type="title"/>
          </p:nvPr>
        </p:nvSpPr>
        <p:spPr/>
        <p:txBody>
          <a:bodyPr>
            <a:normAutofit/>
          </a:bodyPr>
          <a:lstStyle/>
          <a:p>
            <a:r>
              <a:rPr lang="en-US" dirty="0"/>
              <a:t>General Warranty Deed</a:t>
            </a:r>
          </a:p>
        </p:txBody>
      </p:sp>
      <p:sp>
        <p:nvSpPr>
          <p:cNvPr id="3" name="Content Placeholder 2">
            <a:extLst>
              <a:ext uri="{FF2B5EF4-FFF2-40B4-BE49-F238E27FC236}">
                <a16:creationId xmlns:a16="http://schemas.microsoft.com/office/drawing/2014/main" id="{A481F1E6-19C0-42D6-B114-74A1AEDA1FBE}"/>
              </a:ext>
            </a:extLst>
          </p:cNvPr>
          <p:cNvSpPr>
            <a:spLocks noGrp="1"/>
          </p:cNvSpPr>
          <p:nvPr>
            <p:ph idx="1"/>
          </p:nvPr>
        </p:nvSpPr>
        <p:spPr/>
        <p:txBody>
          <a:bodyPr/>
          <a:lstStyle/>
          <a:p>
            <a:r>
              <a:rPr lang="en-US" dirty="0"/>
              <a:t>Historically the most common type of deed.</a:t>
            </a:r>
          </a:p>
          <a:p>
            <a:r>
              <a:rPr lang="en-US" dirty="0"/>
              <a:t>Provides the highest level of protection to the Grantee. </a:t>
            </a:r>
          </a:p>
          <a:p>
            <a:r>
              <a:rPr lang="en-US" dirty="0"/>
              <a:t>Provides that Grantor owns and has a legal right to sell the property.</a:t>
            </a:r>
          </a:p>
          <a:p>
            <a:r>
              <a:rPr lang="en-US" dirty="0"/>
              <a:t>Provides property is completely free and clear of any liens, debts, or encumbrances.  </a:t>
            </a:r>
          </a:p>
          <a:p>
            <a:endParaRPr lang="en-US" dirty="0"/>
          </a:p>
        </p:txBody>
      </p:sp>
    </p:spTree>
    <p:extLst>
      <p:ext uri="{BB962C8B-B14F-4D97-AF65-F5344CB8AC3E}">
        <p14:creationId xmlns:p14="http://schemas.microsoft.com/office/powerpoint/2010/main" val="2171986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B5973-16A7-48A8-B4A3-9C5904B7BF82}"/>
              </a:ext>
            </a:extLst>
          </p:cNvPr>
          <p:cNvSpPr>
            <a:spLocks noGrp="1"/>
          </p:cNvSpPr>
          <p:nvPr>
            <p:ph type="title"/>
          </p:nvPr>
        </p:nvSpPr>
        <p:spPr/>
        <p:txBody>
          <a:bodyPr>
            <a:normAutofit/>
          </a:bodyPr>
          <a:lstStyle/>
          <a:p>
            <a:r>
              <a:rPr lang="en-US" dirty="0"/>
              <a:t>Special Warranty Deed</a:t>
            </a:r>
          </a:p>
        </p:txBody>
      </p:sp>
      <p:sp>
        <p:nvSpPr>
          <p:cNvPr id="3" name="Content Placeholder 2">
            <a:extLst>
              <a:ext uri="{FF2B5EF4-FFF2-40B4-BE49-F238E27FC236}">
                <a16:creationId xmlns:a16="http://schemas.microsoft.com/office/drawing/2014/main" id="{55791628-B0DB-4F00-AB66-8346DFB3B149}"/>
              </a:ext>
            </a:extLst>
          </p:cNvPr>
          <p:cNvSpPr>
            <a:spLocks noGrp="1"/>
          </p:cNvSpPr>
          <p:nvPr>
            <p:ph idx="1"/>
          </p:nvPr>
        </p:nvSpPr>
        <p:spPr/>
        <p:txBody>
          <a:bodyPr/>
          <a:lstStyle/>
          <a:p>
            <a:r>
              <a:rPr lang="en-US" dirty="0"/>
              <a:t>Currently most common type of deed.</a:t>
            </a:r>
          </a:p>
          <a:p>
            <a:r>
              <a:rPr lang="en-US" dirty="0"/>
              <a:t>Grantor warrants against outside claims of ownership only from those claims occurring during Grantor’s ownership.</a:t>
            </a:r>
          </a:p>
          <a:p>
            <a:pPr lvl="1"/>
            <a:r>
              <a:rPr lang="en-US" dirty="0"/>
              <a:t>Grantor warrants they are the legal owner of the property.</a:t>
            </a:r>
          </a:p>
          <a:p>
            <a:pPr lvl="1"/>
            <a:r>
              <a:rPr lang="en-US" dirty="0"/>
              <a:t>Grantor warrants against encumbrances that occurred during Grantor’s ownership</a:t>
            </a:r>
          </a:p>
          <a:p>
            <a:endParaRPr lang="en-US" dirty="0"/>
          </a:p>
        </p:txBody>
      </p:sp>
    </p:spTree>
    <p:extLst>
      <p:ext uri="{BB962C8B-B14F-4D97-AF65-F5344CB8AC3E}">
        <p14:creationId xmlns:p14="http://schemas.microsoft.com/office/powerpoint/2010/main" val="17739465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E390-F6F5-42C6-8ED9-95033E5D7C37}"/>
              </a:ext>
            </a:extLst>
          </p:cNvPr>
          <p:cNvSpPr>
            <a:spLocks noGrp="1"/>
          </p:cNvSpPr>
          <p:nvPr>
            <p:ph type="title"/>
          </p:nvPr>
        </p:nvSpPr>
        <p:spPr/>
        <p:txBody>
          <a:bodyPr>
            <a:normAutofit/>
          </a:bodyPr>
          <a:lstStyle/>
          <a:p>
            <a:r>
              <a:rPr lang="en-US" dirty="0"/>
              <a:t>Fiduciary Deed</a:t>
            </a:r>
          </a:p>
        </p:txBody>
      </p:sp>
      <p:sp>
        <p:nvSpPr>
          <p:cNvPr id="3" name="Content Placeholder 2">
            <a:extLst>
              <a:ext uri="{FF2B5EF4-FFF2-40B4-BE49-F238E27FC236}">
                <a16:creationId xmlns:a16="http://schemas.microsoft.com/office/drawing/2014/main" id="{B7B9CD84-370D-4B4E-8FBA-3E09CDECB33F}"/>
              </a:ext>
            </a:extLst>
          </p:cNvPr>
          <p:cNvSpPr>
            <a:spLocks noGrp="1"/>
          </p:cNvSpPr>
          <p:nvPr>
            <p:ph idx="1"/>
          </p:nvPr>
        </p:nvSpPr>
        <p:spPr/>
        <p:txBody>
          <a:bodyPr/>
          <a:lstStyle/>
          <a:p>
            <a:r>
              <a:rPr lang="en-US" dirty="0"/>
              <a:t>Executor or administrator of an estate or a trustee of a trust serves as the Grantor.</a:t>
            </a:r>
          </a:p>
          <a:p>
            <a:r>
              <a:rPr lang="en-US" dirty="0"/>
              <a:t>They do not possess title to the property.</a:t>
            </a:r>
          </a:p>
          <a:p>
            <a:r>
              <a:rPr lang="en-US" dirty="0"/>
              <a:t>Only offers warrantees as a fiduciary.</a:t>
            </a:r>
          </a:p>
          <a:p>
            <a:r>
              <a:rPr lang="en-US" dirty="0"/>
              <a:t>Typically a Special Warrantee Deed.</a:t>
            </a:r>
          </a:p>
        </p:txBody>
      </p:sp>
    </p:spTree>
    <p:extLst>
      <p:ext uri="{BB962C8B-B14F-4D97-AF65-F5344CB8AC3E}">
        <p14:creationId xmlns:p14="http://schemas.microsoft.com/office/powerpoint/2010/main" val="10208922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97227-BF79-4601-B995-B23004C46227}"/>
              </a:ext>
            </a:extLst>
          </p:cNvPr>
          <p:cNvSpPr>
            <a:spLocks noGrp="1"/>
          </p:cNvSpPr>
          <p:nvPr>
            <p:ph type="title"/>
          </p:nvPr>
        </p:nvSpPr>
        <p:spPr/>
        <p:txBody>
          <a:bodyPr>
            <a:normAutofit/>
          </a:bodyPr>
          <a:lstStyle/>
          <a:p>
            <a:r>
              <a:rPr lang="en-US" dirty="0"/>
              <a:t>Bargain and Sale Deed</a:t>
            </a:r>
          </a:p>
        </p:txBody>
      </p:sp>
      <p:sp>
        <p:nvSpPr>
          <p:cNvPr id="3" name="Content Placeholder 2">
            <a:extLst>
              <a:ext uri="{FF2B5EF4-FFF2-40B4-BE49-F238E27FC236}">
                <a16:creationId xmlns:a16="http://schemas.microsoft.com/office/drawing/2014/main" id="{6604E545-9D8B-4131-BFD4-19C5A0B4395D}"/>
              </a:ext>
            </a:extLst>
          </p:cNvPr>
          <p:cNvSpPr>
            <a:spLocks noGrp="1"/>
          </p:cNvSpPr>
          <p:nvPr>
            <p:ph idx="1"/>
          </p:nvPr>
        </p:nvSpPr>
        <p:spPr/>
        <p:txBody>
          <a:bodyPr/>
          <a:lstStyle/>
          <a:p>
            <a:r>
              <a:rPr lang="en-US" dirty="0"/>
              <a:t>Grantor warrants that they have the right to sell the property.</a:t>
            </a:r>
          </a:p>
          <a:p>
            <a:r>
              <a:rPr lang="en-US" dirty="0"/>
              <a:t>Grantor does not warrant against any liens or encumbrances.</a:t>
            </a:r>
          </a:p>
          <a:p>
            <a:r>
              <a:rPr lang="en-US" dirty="0"/>
              <a:t>Buying As Is.</a:t>
            </a:r>
          </a:p>
        </p:txBody>
      </p:sp>
    </p:spTree>
    <p:extLst>
      <p:ext uri="{BB962C8B-B14F-4D97-AF65-F5344CB8AC3E}">
        <p14:creationId xmlns:p14="http://schemas.microsoft.com/office/powerpoint/2010/main" val="12440590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FF10-0F46-4C15-9519-E1ED5F598264}"/>
              </a:ext>
            </a:extLst>
          </p:cNvPr>
          <p:cNvSpPr>
            <a:spLocks noGrp="1"/>
          </p:cNvSpPr>
          <p:nvPr>
            <p:ph type="title"/>
          </p:nvPr>
        </p:nvSpPr>
        <p:spPr/>
        <p:txBody>
          <a:bodyPr>
            <a:normAutofit/>
          </a:bodyPr>
          <a:lstStyle/>
          <a:p>
            <a:r>
              <a:rPr lang="en-US" dirty="0"/>
              <a:t>Court-Ordered Deeds</a:t>
            </a:r>
          </a:p>
        </p:txBody>
      </p:sp>
      <p:sp>
        <p:nvSpPr>
          <p:cNvPr id="3" name="Content Placeholder 2">
            <a:extLst>
              <a:ext uri="{FF2B5EF4-FFF2-40B4-BE49-F238E27FC236}">
                <a16:creationId xmlns:a16="http://schemas.microsoft.com/office/drawing/2014/main" id="{CA812A6F-157E-485D-BB6C-5087585DC398}"/>
              </a:ext>
            </a:extLst>
          </p:cNvPr>
          <p:cNvSpPr>
            <a:spLocks noGrp="1"/>
          </p:cNvSpPr>
          <p:nvPr>
            <p:ph idx="1"/>
          </p:nvPr>
        </p:nvSpPr>
        <p:spPr/>
        <p:txBody>
          <a:bodyPr/>
          <a:lstStyle/>
          <a:p>
            <a:r>
              <a:rPr lang="en-US" dirty="0"/>
              <a:t>Tax Claim Bureau Deed: A deed for property purchased at a real estate tax upset sale.</a:t>
            </a:r>
          </a:p>
          <a:p>
            <a:r>
              <a:rPr lang="en-US" dirty="0"/>
              <a:t>Sheriff Deed:  A deed for property purchased at a sheriff sale.</a:t>
            </a:r>
          </a:p>
          <a:p>
            <a:r>
              <a:rPr lang="en-US" dirty="0"/>
              <a:t> No warrantees.</a:t>
            </a:r>
          </a:p>
          <a:p>
            <a:r>
              <a:rPr lang="en-US" dirty="0"/>
              <a:t>Liens and other encumbrances may follow transfer.</a:t>
            </a:r>
          </a:p>
          <a:p>
            <a:endParaRPr lang="en-US" dirty="0"/>
          </a:p>
        </p:txBody>
      </p:sp>
    </p:spTree>
    <p:extLst>
      <p:ext uri="{BB962C8B-B14F-4D97-AF65-F5344CB8AC3E}">
        <p14:creationId xmlns:p14="http://schemas.microsoft.com/office/powerpoint/2010/main" val="36890256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D4B3B-1316-4EFE-9D11-E811F556F318}"/>
              </a:ext>
            </a:extLst>
          </p:cNvPr>
          <p:cNvSpPr>
            <a:spLocks noGrp="1"/>
          </p:cNvSpPr>
          <p:nvPr>
            <p:ph type="title"/>
          </p:nvPr>
        </p:nvSpPr>
        <p:spPr/>
        <p:txBody>
          <a:bodyPr>
            <a:normAutofit/>
          </a:bodyPr>
          <a:lstStyle/>
          <a:p>
            <a:r>
              <a:rPr lang="en-US" dirty="0"/>
              <a:t>Oil, Gas and or Mineral Deeds</a:t>
            </a:r>
          </a:p>
        </p:txBody>
      </p:sp>
      <p:sp>
        <p:nvSpPr>
          <p:cNvPr id="3" name="Content Placeholder 2">
            <a:extLst>
              <a:ext uri="{FF2B5EF4-FFF2-40B4-BE49-F238E27FC236}">
                <a16:creationId xmlns:a16="http://schemas.microsoft.com/office/drawing/2014/main" id="{916A50A0-4137-43C3-943A-FB22D9D7BA52}"/>
              </a:ext>
            </a:extLst>
          </p:cNvPr>
          <p:cNvSpPr>
            <a:spLocks noGrp="1"/>
          </p:cNvSpPr>
          <p:nvPr>
            <p:ph idx="1"/>
          </p:nvPr>
        </p:nvSpPr>
        <p:spPr/>
        <p:txBody>
          <a:bodyPr/>
          <a:lstStyle/>
          <a:p>
            <a:r>
              <a:rPr lang="en-US" dirty="0"/>
              <a:t>Conveys interest in oil, gas and or minerals.</a:t>
            </a:r>
          </a:p>
          <a:p>
            <a:r>
              <a:rPr lang="en-US" dirty="0"/>
              <a:t>Does not convey interest in surface rights.</a:t>
            </a:r>
          </a:p>
          <a:p>
            <a:r>
              <a:rPr lang="en-US" dirty="0"/>
              <a:t>Generally includes an implied easement to enter onto the surface to extract oil, gas and or minerals.</a:t>
            </a:r>
          </a:p>
          <a:p>
            <a:endParaRPr lang="en-US" dirty="0"/>
          </a:p>
        </p:txBody>
      </p:sp>
    </p:spTree>
    <p:extLst>
      <p:ext uri="{BB962C8B-B14F-4D97-AF65-F5344CB8AC3E}">
        <p14:creationId xmlns:p14="http://schemas.microsoft.com/office/powerpoint/2010/main" val="13012952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3C6C2-8B5B-4510-8980-2DD8B039CC20}"/>
              </a:ext>
            </a:extLst>
          </p:cNvPr>
          <p:cNvSpPr>
            <a:spLocks noGrp="1"/>
          </p:cNvSpPr>
          <p:nvPr>
            <p:ph type="title"/>
          </p:nvPr>
        </p:nvSpPr>
        <p:spPr/>
        <p:txBody>
          <a:bodyPr>
            <a:normAutofit/>
          </a:bodyPr>
          <a:lstStyle/>
          <a:p>
            <a:r>
              <a:rPr lang="en-US" dirty="0"/>
              <a:t>Deeds of Easements</a:t>
            </a:r>
          </a:p>
        </p:txBody>
      </p:sp>
      <p:sp>
        <p:nvSpPr>
          <p:cNvPr id="3" name="Content Placeholder 2">
            <a:extLst>
              <a:ext uri="{FF2B5EF4-FFF2-40B4-BE49-F238E27FC236}">
                <a16:creationId xmlns:a16="http://schemas.microsoft.com/office/drawing/2014/main" id="{E62241EC-D462-483B-AE2B-31F5C7AB2B58}"/>
              </a:ext>
            </a:extLst>
          </p:cNvPr>
          <p:cNvSpPr>
            <a:spLocks noGrp="1"/>
          </p:cNvSpPr>
          <p:nvPr>
            <p:ph idx="1"/>
          </p:nvPr>
        </p:nvSpPr>
        <p:spPr/>
        <p:txBody>
          <a:bodyPr>
            <a:normAutofit lnSpcReduction="10000"/>
          </a:bodyPr>
          <a:lstStyle/>
          <a:p>
            <a:r>
              <a:rPr lang="en-US" dirty="0"/>
              <a:t>Affirmative Easement:  Permits someone not is possession of the property to use the property.</a:t>
            </a:r>
          </a:p>
          <a:p>
            <a:pPr lvl="1"/>
            <a:r>
              <a:rPr lang="en-US" dirty="0"/>
              <a:t>Access easement</a:t>
            </a:r>
          </a:p>
          <a:p>
            <a:pPr lvl="1"/>
            <a:r>
              <a:rPr lang="en-US" dirty="0"/>
              <a:t>Water easement</a:t>
            </a:r>
          </a:p>
          <a:p>
            <a:r>
              <a:rPr lang="en-US" dirty="0"/>
              <a:t>Negative Easement:  Prohibits the owner of the property from using the property in a certain manor.  (</a:t>
            </a:r>
            <a:r>
              <a:rPr lang="en-US"/>
              <a:t>Deed Restriction)</a:t>
            </a:r>
            <a:endParaRPr lang="en-US" dirty="0"/>
          </a:p>
          <a:p>
            <a:pPr lvl="1"/>
            <a:r>
              <a:rPr lang="en-US" dirty="0"/>
              <a:t>Conservation easement</a:t>
            </a:r>
          </a:p>
          <a:p>
            <a:endParaRPr lang="en-US" dirty="0"/>
          </a:p>
        </p:txBody>
      </p:sp>
    </p:spTree>
    <p:extLst>
      <p:ext uri="{BB962C8B-B14F-4D97-AF65-F5344CB8AC3E}">
        <p14:creationId xmlns:p14="http://schemas.microsoft.com/office/powerpoint/2010/main" val="16721242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Deed Components </a:t>
            </a:r>
          </a:p>
        </p:txBody>
      </p:sp>
      <p:sp>
        <p:nvSpPr>
          <p:cNvPr id="3" name="Content Placeholder 2"/>
          <p:cNvSpPr>
            <a:spLocks noGrp="1"/>
          </p:cNvSpPr>
          <p:nvPr>
            <p:ph idx="1"/>
          </p:nvPr>
        </p:nvSpPr>
        <p:spPr>
          <a:xfrm>
            <a:off x="457200" y="1295400"/>
            <a:ext cx="8229600" cy="5486399"/>
          </a:xfrm>
        </p:spPr>
        <p:txBody>
          <a:bodyPr>
            <a:normAutofit fontScale="32500" lnSpcReduction="20000"/>
          </a:bodyPr>
          <a:lstStyle/>
          <a:p>
            <a:r>
              <a:rPr lang="en-US" sz="8600" b="1" dirty="0"/>
              <a:t>Premises:</a:t>
            </a:r>
            <a:r>
              <a:rPr lang="en-US" sz="8600" dirty="0"/>
              <a:t> The premises are the parties’ names, a statement of consideration paid, the legal description of the property conveyed, and a clause granting the property to the grantee. Today courts agree that consideration doesn’t have to be paid for a deed, so there’s no need to state the consideration paid.</a:t>
            </a:r>
          </a:p>
          <a:p>
            <a:r>
              <a:rPr lang="en-US" sz="8600" b="1" dirty="0"/>
              <a:t>Habendum clause:</a:t>
            </a:r>
            <a:r>
              <a:rPr lang="en-US" sz="8600" i="1" dirty="0"/>
              <a:t> Habendum</a:t>
            </a:r>
            <a:r>
              <a:rPr lang="en-US" sz="8600" dirty="0"/>
              <a:t> is the beginning of the Latin phrase meaning “to have and to hold.” You may still see deeds using this phrase. The clause limits the estate being granted. For example, a habendum clause may limit the grant to a life estate by saying, “To have and to hold during her natural life.”   </a:t>
            </a:r>
          </a:p>
          <a:p>
            <a:endParaRPr lang="en-US" dirty="0"/>
          </a:p>
        </p:txBody>
      </p:sp>
    </p:spTree>
    <p:extLst>
      <p:ext uri="{BB962C8B-B14F-4D97-AF65-F5344CB8AC3E}">
        <p14:creationId xmlns:p14="http://schemas.microsoft.com/office/powerpoint/2010/main" val="1929672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9038-D84E-1D3A-7309-02686D575007}"/>
              </a:ext>
            </a:extLst>
          </p:cNvPr>
          <p:cNvSpPr>
            <a:spLocks noGrp="1"/>
          </p:cNvSpPr>
          <p:nvPr>
            <p:ph type="title"/>
          </p:nvPr>
        </p:nvSpPr>
        <p:spPr>
          <a:xfrm>
            <a:off x="152400" y="274638"/>
            <a:ext cx="8839200" cy="1143000"/>
          </a:xfrm>
        </p:spPr>
        <p:txBody>
          <a:bodyPr>
            <a:noAutofit/>
          </a:bodyPr>
          <a:lstStyle/>
          <a:p>
            <a:r>
              <a:rPr lang="en-US" sz="3600" dirty="0"/>
              <a:t>WHAT’S THE DIFFERENCE BETWEEN A LEGAL DESCRIPTION AND A BOUNDARY DESCRIPTION</a:t>
            </a:r>
          </a:p>
        </p:txBody>
      </p:sp>
      <p:sp>
        <p:nvSpPr>
          <p:cNvPr id="3" name="Content Placeholder 2">
            <a:extLst>
              <a:ext uri="{FF2B5EF4-FFF2-40B4-BE49-F238E27FC236}">
                <a16:creationId xmlns:a16="http://schemas.microsoft.com/office/drawing/2014/main" id="{1AD02276-921B-C99E-FEA8-1A28F9533368}"/>
              </a:ext>
            </a:extLst>
          </p:cNvPr>
          <p:cNvSpPr>
            <a:spLocks noGrp="1"/>
          </p:cNvSpPr>
          <p:nvPr>
            <p:ph idx="1"/>
          </p:nvPr>
        </p:nvSpPr>
        <p:spPr/>
        <p:txBody>
          <a:bodyPr/>
          <a:lstStyle/>
          <a:p>
            <a:r>
              <a:rPr lang="en-US" dirty="0"/>
              <a:t>A legal description and a boundary description may or may not be the same.</a:t>
            </a:r>
          </a:p>
          <a:p>
            <a:r>
              <a:rPr lang="en-US" dirty="0"/>
              <a:t>A legal description is defined as a </a:t>
            </a:r>
            <a:r>
              <a:rPr lang="en-US" sz="3200" dirty="0"/>
              <a:t>Formal, detailed, and description that definitively identifies and locates a specific property. Intended as legal documents such as deeds. (Black's Law Dictionary)</a:t>
            </a:r>
          </a:p>
        </p:txBody>
      </p:sp>
    </p:spTree>
    <p:extLst>
      <p:ext uri="{BB962C8B-B14F-4D97-AF65-F5344CB8AC3E}">
        <p14:creationId xmlns:p14="http://schemas.microsoft.com/office/powerpoint/2010/main" val="9268310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5999"/>
          </a:xfrm>
        </p:spPr>
        <p:txBody>
          <a:bodyPr>
            <a:normAutofit fontScale="85000" lnSpcReduction="20000"/>
          </a:bodyPr>
          <a:lstStyle/>
          <a:p>
            <a:r>
              <a:rPr lang="en-US" b="1" dirty="0"/>
              <a:t>Reddendum clause:</a:t>
            </a:r>
            <a:r>
              <a:rPr lang="en-US" dirty="0"/>
              <a:t> A reddendum clause is a clause by which the grantor reserves some interest in the property, like a life estate or mineral estate. For example, a reddendum clause could reserve mineral rights by saying something like, “All minerals are reserved and excepted from this conveyance.”</a:t>
            </a:r>
          </a:p>
          <a:p>
            <a:r>
              <a:rPr lang="en-US" b="1" dirty="0"/>
              <a:t>Warranties of title:</a:t>
            </a:r>
            <a:r>
              <a:rPr lang="en-US" dirty="0"/>
              <a:t> Warranties of title are still common, although they’re often made without expressly reciting the warranties of title in the deed. Instead, if the deed uses granting language specified by state statute, the use of that language has the effect of making the warranties of title even though they’re not included in the deed.</a:t>
            </a:r>
          </a:p>
          <a:p>
            <a:r>
              <a:rPr lang="en-US" b="1" dirty="0"/>
              <a:t>Execution:</a:t>
            </a:r>
            <a:r>
              <a:rPr lang="en-US" dirty="0"/>
              <a:t> A deed ends with the </a:t>
            </a:r>
            <a:r>
              <a:rPr lang="en-US" i="1" dirty="0"/>
              <a:t>execution</a:t>
            </a:r>
            <a:r>
              <a:rPr lang="en-US" dirty="0"/>
              <a:t>, or the signatures of the grantors. A deed commonly includes a certificate of acknowledgement by a notary and maybe signatures of other witnesses.</a:t>
            </a:r>
          </a:p>
          <a:p>
            <a:endParaRPr lang="en-US" dirty="0"/>
          </a:p>
          <a:p>
            <a:endParaRPr lang="en-US" dirty="0"/>
          </a:p>
        </p:txBody>
      </p:sp>
    </p:spTree>
    <p:extLst>
      <p:ext uri="{BB962C8B-B14F-4D97-AF65-F5344CB8AC3E}">
        <p14:creationId xmlns:p14="http://schemas.microsoft.com/office/powerpoint/2010/main" val="9243206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 </a:t>
            </a:r>
            <a:r>
              <a:rPr lang="en-US" sz="3600" dirty="0"/>
              <a:t>21 P.S. § 1 The form of deed for conveying or releasing lands may be in the following words:</a:t>
            </a:r>
          </a:p>
        </p:txBody>
      </p:sp>
      <p:sp>
        <p:nvSpPr>
          <p:cNvPr id="3" name="Content Placeholder 2"/>
          <p:cNvSpPr>
            <a:spLocks noGrp="1"/>
          </p:cNvSpPr>
          <p:nvPr>
            <p:ph idx="1"/>
          </p:nvPr>
        </p:nvSpPr>
        <p:spPr>
          <a:xfrm>
            <a:off x="152400" y="1219200"/>
            <a:ext cx="8839200" cy="5715001"/>
          </a:xfrm>
        </p:spPr>
        <p:txBody>
          <a:bodyPr>
            <a:normAutofit fontScale="62500" lnSpcReduction="20000"/>
          </a:bodyPr>
          <a:lstStyle/>
          <a:p>
            <a:pPr marL="0" indent="0" algn="ctr">
              <a:buNone/>
            </a:pPr>
            <a:r>
              <a:rPr lang="en-US" dirty="0"/>
              <a:t>THIS DEED, </a:t>
            </a:r>
          </a:p>
          <a:p>
            <a:pPr marL="0" indent="0">
              <a:buNone/>
            </a:pPr>
            <a:r>
              <a:rPr lang="en-US" dirty="0"/>
              <a:t> </a:t>
            </a:r>
          </a:p>
          <a:p>
            <a:pPr marL="0" indent="0">
              <a:buNone/>
            </a:pPr>
            <a:r>
              <a:rPr lang="en-US" dirty="0"/>
              <a:t>Made the ............ day of ............, in the year nineteen hundred and .............., between ............, (Here insert name or names and residence of grantor or grantors), and ........., (Here insert name or names and residence of grantee or grantees);</a:t>
            </a:r>
          </a:p>
          <a:p>
            <a:pPr marL="0" indent="0">
              <a:buNone/>
            </a:pPr>
            <a:r>
              <a:rPr lang="en-US" dirty="0"/>
              <a:t> </a:t>
            </a:r>
          </a:p>
          <a:p>
            <a:pPr marL="0" indent="0">
              <a:buNone/>
            </a:pPr>
            <a:r>
              <a:rPr lang="en-US" dirty="0"/>
              <a:t>Witnesseth, That in consideration of ............ dollars, in hand paid, the receipt whereof is hereby acknowledged, the said grantor do hereby grant and convey (or release and quit-claim) to the said grantee, all ............ (</a:t>
            </a:r>
            <a:r>
              <a:rPr lang="en-US" b="1" u="sng" dirty="0">
                <a:solidFill>
                  <a:srgbClr val="FF0000"/>
                </a:solidFill>
              </a:rPr>
              <a:t>Here give location and description of property conveyed or released</a:t>
            </a:r>
            <a:r>
              <a:rPr lang="en-US" dirty="0"/>
              <a:t>, with recital of title if desired.) ............ (If reservations, exceptions, or special conditions, insert same here.) ............ (If covenants of general or special warranty, insert same here.)</a:t>
            </a:r>
          </a:p>
          <a:p>
            <a:pPr marL="0" indent="0">
              <a:buNone/>
            </a:pPr>
            <a:r>
              <a:rPr lang="en-US" dirty="0"/>
              <a:t> </a:t>
            </a:r>
          </a:p>
          <a:p>
            <a:pPr marL="0" indent="0">
              <a:buNone/>
            </a:pPr>
            <a:r>
              <a:rPr lang="en-US" dirty="0"/>
              <a:t>In witness whereof, said grantor has hereunto set ............ hand, the day and year first above written.</a:t>
            </a:r>
          </a:p>
          <a:p>
            <a:pPr marL="0" indent="0">
              <a:buNone/>
            </a:pPr>
            <a:r>
              <a:rPr lang="en-US" dirty="0"/>
              <a:t>............</a:t>
            </a:r>
          </a:p>
          <a:p>
            <a:pPr marL="0" indent="0">
              <a:buNone/>
            </a:pPr>
            <a:r>
              <a:rPr lang="en-US" dirty="0"/>
              <a:t>............</a:t>
            </a:r>
          </a:p>
          <a:p>
            <a:pPr marL="0" indent="0">
              <a:buNone/>
            </a:pPr>
            <a:r>
              <a:rPr lang="en-US" dirty="0"/>
              <a:t> </a:t>
            </a:r>
          </a:p>
          <a:p>
            <a:pPr marL="0" indent="0">
              <a:buNone/>
            </a:pPr>
            <a:r>
              <a:rPr lang="en-US" dirty="0"/>
              <a:t>Signed and delivered in the presence of</a:t>
            </a:r>
          </a:p>
          <a:p>
            <a:pPr marL="0" indent="0">
              <a:buNone/>
            </a:pPr>
            <a:endParaRPr lang="en-US" dirty="0"/>
          </a:p>
          <a:p>
            <a:endParaRPr lang="en-US" dirty="0"/>
          </a:p>
        </p:txBody>
      </p:sp>
    </p:spTree>
    <p:extLst>
      <p:ext uri="{BB962C8B-B14F-4D97-AF65-F5344CB8AC3E}">
        <p14:creationId xmlns:p14="http://schemas.microsoft.com/office/powerpoint/2010/main" val="34128242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867400"/>
          </a:xfrm>
        </p:spPr>
        <p:txBody>
          <a:bodyPr>
            <a:normAutofit fontScale="92500" lnSpcReduction="10000"/>
          </a:bodyPr>
          <a:lstStyle/>
          <a:p>
            <a:r>
              <a:rPr lang="en-US" sz="3000" dirty="0"/>
              <a:t>21 P.S. § 3  All deeds or instruments in writing for conveying or releasing land hereafter executed, granting or conveying lands, unless an exception or reservation be made therein, shall be construed to include all the estate, right, title, interest, property, claim, and demand whatsoever, of the grantor or grantors, in law, equity, or otherwise howsoever, of, in, and to the same, and every part thereof, together with all and singular the improvements, ways, waters, watercourses, rights, liberties, privileges, hereditaments, and appurtenances whatsoever thereto belonging, or in anywise appertaining, and the reversions and remainders, rents, issues, and profits thereof.</a:t>
            </a:r>
          </a:p>
          <a:p>
            <a:endParaRPr lang="en-US" dirty="0"/>
          </a:p>
        </p:txBody>
      </p:sp>
    </p:spTree>
    <p:extLst>
      <p:ext uri="{BB962C8B-B14F-4D97-AF65-F5344CB8AC3E}">
        <p14:creationId xmlns:p14="http://schemas.microsoft.com/office/powerpoint/2010/main" val="29829390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r>
              <a:rPr lang="en-US" sz="3600" dirty="0"/>
              <a:t>21 P.S. § 10.1</a:t>
            </a:r>
            <a:br>
              <a:rPr lang="en-US" sz="3600" dirty="0"/>
            </a:br>
            <a:r>
              <a:rPr lang="en-US" sz="3600" dirty="0"/>
              <a:t>Uniform parcel identifier; conveyances, mortgages, releases, and other instruments</a:t>
            </a:r>
            <a:br>
              <a:rPr lang="en-US" dirty="0"/>
            </a:br>
            <a:br>
              <a:rPr lang="en-US" dirty="0"/>
            </a:br>
            <a:endParaRPr lang="en-US" dirty="0"/>
          </a:p>
        </p:txBody>
      </p:sp>
      <p:sp>
        <p:nvSpPr>
          <p:cNvPr id="3" name="Content Placeholder 2"/>
          <p:cNvSpPr>
            <a:spLocks noGrp="1"/>
          </p:cNvSpPr>
          <p:nvPr>
            <p:ph idx="1"/>
          </p:nvPr>
        </p:nvSpPr>
        <p:spPr>
          <a:xfrm>
            <a:off x="457200" y="1676400"/>
            <a:ext cx="8229600" cy="4953000"/>
          </a:xfrm>
        </p:spPr>
        <p:txBody>
          <a:bodyPr>
            <a:normAutofit fontScale="70000" lnSpcReduction="20000"/>
          </a:bodyPr>
          <a:lstStyle/>
          <a:p>
            <a:pPr marL="0" indent="0">
              <a:buNone/>
            </a:pPr>
            <a:r>
              <a:rPr lang="en-US" sz="3400" dirty="0"/>
              <a:t>(a) In counties adopting a uniform parcel identifier system under statutory provisions on parcel identification, </a:t>
            </a:r>
            <a:r>
              <a:rPr lang="en-US" sz="3400" b="1" dirty="0">
                <a:solidFill>
                  <a:srgbClr val="FF0000"/>
                </a:solidFill>
              </a:rPr>
              <a:t>all conveyances, mortgages or releases or other instruments affecting real estate included in the system may be made by reference to the uniform parcel identifier of the real estate being conveyed</a:t>
            </a:r>
            <a:r>
              <a:rPr lang="en-US" sz="3400" dirty="0"/>
              <a:t>, mortgaged, released or otherwise affected as indicated on the recorded county tax maps. The first conveyance, mortgage, release or other instrument affecting real estate recorded after the adoption of an ordinance under the statutory provisions on parcel identification shall contain the uniform parcel identifier assigned to the parcel or parcels affected by such instrument. Thereafter, the first conveyance after a change of size and description of real estate represented by a uniform parcel identifier shall contain, in addition to the uniform parcel identifier assigned to the parcel, or parcels affected by the instrument, either:</a:t>
            </a:r>
          </a:p>
          <a:p>
            <a:pPr marL="0" indent="0">
              <a:buNone/>
            </a:pPr>
            <a:endParaRPr lang="en-US" dirty="0"/>
          </a:p>
        </p:txBody>
      </p:sp>
    </p:spTree>
    <p:extLst>
      <p:ext uri="{BB962C8B-B14F-4D97-AF65-F5344CB8AC3E}">
        <p14:creationId xmlns:p14="http://schemas.microsoft.com/office/powerpoint/2010/main" val="1051410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324600"/>
          </a:xfrm>
        </p:spPr>
        <p:txBody>
          <a:bodyPr>
            <a:normAutofit fontScale="70000" lnSpcReduction="20000"/>
          </a:bodyPr>
          <a:lstStyle/>
          <a:p>
            <a:pPr marL="0" indent="0">
              <a:buNone/>
            </a:pPr>
            <a:r>
              <a:rPr lang="en-US" sz="3400" dirty="0"/>
              <a:t>(1) A metes and bounds description based on a precise survey; or</a:t>
            </a:r>
          </a:p>
          <a:p>
            <a:pPr marL="0" indent="0">
              <a:buNone/>
            </a:pPr>
            <a:r>
              <a:rPr lang="en-US" sz="3400" dirty="0"/>
              <a:t> </a:t>
            </a:r>
          </a:p>
          <a:p>
            <a:pPr marL="0" indent="0">
              <a:buNone/>
            </a:pPr>
            <a:r>
              <a:rPr lang="en-US" sz="3400" dirty="0"/>
              <a:t>(2) A lot number and reference to a recorded subdivision plan which plan on its face shows metes and bounds prepared by a professional land surveyor as required by the act of May 23, 1945 (P.L. 913, No. 367), known as the “Professional Engineers Registration Law.” </a:t>
            </a:r>
            <a:r>
              <a:rPr lang="en-US" sz="3400" dirty="0">
                <a:hlinkClick r:id="rId2"/>
              </a:rPr>
              <a:t>[FN1]</a:t>
            </a:r>
            <a:r>
              <a:rPr lang="en-US" sz="3400" dirty="0"/>
              <a:t> Any subdivision plan which was prepared prior to the effective date of the aforesaid “Professional Engineers Registration Law,” which contains metes and bounds, shall be acceptable for compliance with these provisions, except that no requirement for metes and bounds description by survey or subdivision plan shall be necessary for any conveyance, transfer, mortgage, release or other purpose involving a right-of-way, surface or subsurface easement or oil, gas or mineral lease or other interest or any subsurface estate. Further, as to any mortgages recorded which seek to grant an interest in real estate which real estate has not obtained a parcel identifier, the failure to refer to the uniform parcel identifier for each such interest or the failure to include a deed reference for each such interest shall not affect the lien of such mortgage.</a:t>
            </a:r>
          </a:p>
          <a:p>
            <a:endParaRPr lang="en-US" dirty="0"/>
          </a:p>
        </p:txBody>
      </p:sp>
    </p:spTree>
    <p:extLst>
      <p:ext uri="{BB962C8B-B14F-4D97-AF65-F5344CB8AC3E}">
        <p14:creationId xmlns:p14="http://schemas.microsoft.com/office/powerpoint/2010/main" val="595235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229600" cy="5668964"/>
          </a:xfrm>
        </p:spPr>
        <p:txBody>
          <a:bodyPr>
            <a:normAutofit fontScale="77500" lnSpcReduction="20000"/>
          </a:bodyPr>
          <a:lstStyle/>
          <a:p>
            <a:pPr marL="0" indent="0">
              <a:buNone/>
            </a:pPr>
            <a:r>
              <a:rPr lang="en-US" dirty="0"/>
              <a:t>(b) Any subsequent conveyance, mortgage, release or other instrument affecting real estate so made by reference to the uniform parcel identifier and the record location where the metes and bounds description or first number and reference to a recorded plot plan last appears shall be as effective to pass title or affect title to the real estate so described as it would be if the premises had been described by the metes and bounds description used in the first instrument so recorded or appearing in the recorded subdivision plan.</a:t>
            </a:r>
          </a:p>
          <a:p>
            <a:pPr marL="0" indent="0">
              <a:buNone/>
            </a:pPr>
            <a:endParaRPr lang="en-US" dirty="0"/>
          </a:p>
          <a:p>
            <a:pPr marL="0" indent="0">
              <a:buNone/>
            </a:pPr>
            <a:r>
              <a:rPr lang="en-US" dirty="0"/>
              <a:t>(c) The uniform parcel identifier, the recorded tax map or record thereof or the recorded subdivision plan shall be received in evidence and in all courts and places as describing the real estate therein designated as though the same were set forth in full as appearing in the first conveyance, mortgage, release or other instrument or as shown on the recorded subdivision plan.</a:t>
            </a:r>
          </a:p>
          <a:p>
            <a:endParaRPr lang="en-US" dirty="0"/>
          </a:p>
          <a:p>
            <a:endParaRPr lang="en-US" dirty="0"/>
          </a:p>
        </p:txBody>
      </p:sp>
    </p:spTree>
    <p:extLst>
      <p:ext uri="{BB962C8B-B14F-4D97-AF65-F5344CB8AC3E}">
        <p14:creationId xmlns:p14="http://schemas.microsoft.com/office/powerpoint/2010/main" val="10555177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815" y="0"/>
            <a:ext cx="8229600" cy="1143000"/>
          </a:xfrm>
        </p:spPr>
        <p:txBody>
          <a:bodyPr/>
          <a:lstStyle/>
          <a:p>
            <a:r>
              <a:rPr lang="en-US" dirty="0"/>
              <a:t>Legal Description</a:t>
            </a:r>
          </a:p>
        </p:txBody>
      </p:sp>
      <p:sp>
        <p:nvSpPr>
          <p:cNvPr id="3" name="TextBox 2"/>
          <p:cNvSpPr txBox="1"/>
          <p:nvPr/>
        </p:nvSpPr>
        <p:spPr>
          <a:xfrm>
            <a:off x="226979" y="990600"/>
            <a:ext cx="8763000" cy="7109639"/>
          </a:xfrm>
          <a:prstGeom prst="rect">
            <a:avLst/>
          </a:prstGeom>
          <a:noFill/>
        </p:spPr>
        <p:txBody>
          <a:bodyPr wrap="square" rtlCol="0">
            <a:spAutoFit/>
          </a:bodyPr>
          <a:lstStyle/>
          <a:p>
            <a:r>
              <a:rPr lang="en-US" sz="2700" dirty="0"/>
              <a:t>Formal, detailed, and description that definitively identifies and locates a specific property. Intended as legal documents such as deeds. (Black's Law Dictionary)</a:t>
            </a:r>
          </a:p>
          <a:p>
            <a:endParaRPr lang="en-US" sz="2700" dirty="0"/>
          </a:p>
          <a:p>
            <a:r>
              <a:rPr lang="en-US" sz="2700" dirty="0"/>
              <a:t>A Land description consists of the written words which delineate a specific piece of real property. (Wikipedia)</a:t>
            </a:r>
          </a:p>
          <a:p>
            <a:endParaRPr lang="en-US" sz="2700" dirty="0"/>
          </a:p>
          <a:p>
            <a:r>
              <a:rPr lang="en-US" sz="2700" dirty="0"/>
              <a:t>Identifies the location of the land on the ground to the exclusion of all other land, or furnishes some means by which such location can be obtained from other sources.</a:t>
            </a:r>
          </a:p>
          <a:p>
            <a:r>
              <a:rPr lang="en-US" sz="2700" dirty="0"/>
              <a:t>(The Zigs and Zags of Legal Descriptions)</a:t>
            </a:r>
          </a:p>
          <a:p>
            <a:endParaRPr lang="en-US" sz="2700" dirty="0"/>
          </a:p>
          <a:p>
            <a:r>
              <a:rPr lang="en-US" sz="2700" dirty="0"/>
              <a:t>Location and description of property conveyed or released.  (Pennsylvania Recording Statute 21 P.S. § 1)</a:t>
            </a:r>
            <a:br>
              <a:rPr lang="en-US" sz="2700" dirty="0"/>
            </a:br>
            <a:br>
              <a:rPr lang="en-US" sz="3200" dirty="0"/>
            </a:br>
            <a:endParaRPr lang="en-US" sz="3200" dirty="0"/>
          </a:p>
        </p:txBody>
      </p:sp>
    </p:spTree>
    <p:extLst>
      <p:ext uri="{BB962C8B-B14F-4D97-AF65-F5344CB8AC3E}">
        <p14:creationId xmlns:p14="http://schemas.microsoft.com/office/powerpoint/2010/main" val="34786607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Legal Descriptions</a:t>
            </a:r>
          </a:p>
        </p:txBody>
      </p:sp>
      <p:sp>
        <p:nvSpPr>
          <p:cNvPr id="3" name="Content Placeholder 2"/>
          <p:cNvSpPr>
            <a:spLocks noGrp="1"/>
          </p:cNvSpPr>
          <p:nvPr>
            <p:ph idx="1"/>
          </p:nvPr>
        </p:nvSpPr>
        <p:spPr/>
        <p:txBody>
          <a:bodyPr/>
          <a:lstStyle/>
          <a:p>
            <a:r>
              <a:rPr lang="en-US" dirty="0"/>
              <a:t>Deeds and other Land Conveyances</a:t>
            </a:r>
          </a:p>
          <a:p>
            <a:r>
              <a:rPr lang="en-US" dirty="0"/>
              <a:t>Wills</a:t>
            </a:r>
          </a:p>
          <a:p>
            <a:r>
              <a:rPr lang="en-US" dirty="0"/>
              <a:t>Sales Agreements</a:t>
            </a:r>
          </a:p>
          <a:p>
            <a:r>
              <a:rPr lang="en-US" dirty="0"/>
              <a:t>Mortgages</a:t>
            </a:r>
          </a:p>
          <a:p>
            <a:r>
              <a:rPr lang="en-US" dirty="0"/>
              <a:t>Title Insurance</a:t>
            </a:r>
          </a:p>
          <a:p>
            <a:r>
              <a:rPr lang="en-US" dirty="0"/>
              <a:t>Easements</a:t>
            </a:r>
          </a:p>
          <a:p>
            <a:r>
              <a:rPr lang="en-US" dirty="0"/>
              <a:t>Licenses</a:t>
            </a:r>
          </a:p>
          <a:p>
            <a:endParaRPr lang="en-US" dirty="0"/>
          </a:p>
        </p:txBody>
      </p:sp>
    </p:spTree>
    <p:extLst>
      <p:ext uri="{BB962C8B-B14F-4D97-AF65-F5344CB8AC3E}">
        <p14:creationId xmlns:p14="http://schemas.microsoft.com/office/powerpoint/2010/main" val="41479097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Legal Descriptions</a:t>
            </a:r>
          </a:p>
        </p:txBody>
      </p:sp>
      <p:sp>
        <p:nvSpPr>
          <p:cNvPr id="3" name="Content Placeholder 2"/>
          <p:cNvSpPr>
            <a:spLocks noGrp="1"/>
          </p:cNvSpPr>
          <p:nvPr>
            <p:ph idx="1"/>
          </p:nvPr>
        </p:nvSpPr>
        <p:spPr/>
        <p:txBody>
          <a:bodyPr>
            <a:noAutofit/>
          </a:bodyPr>
          <a:lstStyle/>
          <a:p>
            <a:r>
              <a:rPr lang="en-US" dirty="0"/>
              <a:t>Rectangular (Public Land) Survey System</a:t>
            </a:r>
          </a:p>
          <a:p>
            <a:r>
              <a:rPr lang="en-US" dirty="0"/>
              <a:t>Uniform Parcel Identifier</a:t>
            </a:r>
          </a:p>
          <a:p>
            <a:r>
              <a:rPr lang="en-US" dirty="0"/>
              <a:t>Plats, Subdivisions, and Condominium Plans</a:t>
            </a:r>
          </a:p>
          <a:p>
            <a:r>
              <a:rPr lang="en-US" dirty="0"/>
              <a:t>Mother Hubbard  </a:t>
            </a:r>
          </a:p>
          <a:p>
            <a:r>
              <a:rPr lang="en-US" dirty="0"/>
              <a:t>Bounded By</a:t>
            </a:r>
          </a:p>
          <a:p>
            <a:r>
              <a:rPr lang="en-US" dirty="0"/>
              <a:t>Metes and bounds</a:t>
            </a:r>
          </a:p>
          <a:p>
            <a:endParaRPr lang="en-US" dirty="0"/>
          </a:p>
        </p:txBody>
      </p:sp>
    </p:spTree>
    <p:extLst>
      <p:ext uri="{BB962C8B-B14F-4D97-AF65-F5344CB8AC3E}">
        <p14:creationId xmlns:p14="http://schemas.microsoft.com/office/powerpoint/2010/main" val="41414929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1143000"/>
          </a:xfrm>
        </p:spPr>
        <p:txBody>
          <a:bodyPr>
            <a:normAutofit fontScale="90000"/>
          </a:bodyPr>
          <a:lstStyle/>
          <a:p>
            <a:r>
              <a:rPr lang="en-US" dirty="0"/>
              <a:t>Public Land Survey System</a:t>
            </a:r>
            <a:br>
              <a:rPr lang="en-US" dirty="0"/>
            </a:br>
            <a:r>
              <a:rPr lang="en-US" dirty="0"/>
              <a:t>(Rectangular Survey System)</a:t>
            </a:r>
            <a:br>
              <a:rPr lang="en-US" dirty="0"/>
            </a:br>
            <a:endParaRPr lang="en-US" dirty="0"/>
          </a:p>
        </p:txBody>
      </p:sp>
      <p:sp>
        <p:nvSpPr>
          <p:cNvPr id="3" name="Content Placeholder 2"/>
          <p:cNvSpPr>
            <a:spLocks noGrp="1"/>
          </p:cNvSpPr>
          <p:nvPr>
            <p:ph idx="1"/>
          </p:nvPr>
        </p:nvSpPr>
        <p:spPr>
          <a:xfrm>
            <a:off x="457200" y="1600201"/>
            <a:ext cx="8534400" cy="4525963"/>
          </a:xfrm>
        </p:spPr>
        <p:txBody>
          <a:bodyPr>
            <a:normAutofit lnSpcReduction="10000"/>
          </a:bodyPr>
          <a:lstStyle/>
          <a:p>
            <a:r>
              <a:rPr lang="en-US" dirty="0"/>
              <a:t>Adopted by the federal government in 1785</a:t>
            </a:r>
          </a:p>
          <a:p>
            <a:r>
              <a:rPr lang="en-US" dirty="0"/>
              <a:t>Used in some capacity in all states except for the original 13 colonies, and the states created from these colonies and Kentucky, and West Virginia. Texas.</a:t>
            </a:r>
          </a:p>
          <a:p>
            <a:r>
              <a:rPr lang="en-US" dirty="0"/>
              <a:t>Principal meridians run North-South and East-West intersecting at base reference points.</a:t>
            </a:r>
          </a:p>
          <a:p>
            <a:r>
              <a:rPr lang="en-US" dirty="0"/>
              <a:t>Lines are established every 6 miles North, South, East and West of the intersection point.</a:t>
            </a:r>
          </a:p>
        </p:txBody>
      </p:sp>
    </p:spTree>
    <p:extLst>
      <p:ext uri="{BB962C8B-B14F-4D97-AF65-F5344CB8AC3E}">
        <p14:creationId xmlns:p14="http://schemas.microsoft.com/office/powerpoint/2010/main" val="2730306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A19299-1103-0E86-67B0-967548949E70}"/>
              </a:ext>
            </a:extLst>
          </p:cNvPr>
          <p:cNvSpPr>
            <a:spLocks noGrp="1"/>
          </p:cNvSpPr>
          <p:nvPr>
            <p:ph idx="1"/>
          </p:nvPr>
        </p:nvSpPr>
        <p:spPr>
          <a:xfrm>
            <a:off x="457200" y="381000"/>
            <a:ext cx="8229600" cy="4525963"/>
          </a:xfrm>
        </p:spPr>
        <p:txBody>
          <a:bodyPr/>
          <a:lstStyle/>
          <a:p>
            <a:r>
              <a:rPr lang="en-US" dirty="0"/>
              <a:t>Boundary Description – Commonly referred to as a “legal description”, a boundary description is the written description of real estate that identifies its precise location, boundaries, and any easements or restrictions for the purpose of a legal transaction, such as a transfer of ownership.  (PSLS Survey Standards</a:t>
            </a:r>
          </a:p>
        </p:txBody>
      </p:sp>
    </p:spTree>
    <p:extLst>
      <p:ext uri="{BB962C8B-B14F-4D97-AF65-F5344CB8AC3E}">
        <p14:creationId xmlns:p14="http://schemas.microsoft.com/office/powerpoint/2010/main" val="18115368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1"/>
            <a:ext cx="8534400" cy="5592764"/>
          </a:xfrm>
        </p:spPr>
        <p:txBody>
          <a:bodyPr>
            <a:normAutofit/>
          </a:bodyPr>
          <a:lstStyle/>
          <a:p>
            <a:r>
              <a:rPr lang="en-US" dirty="0"/>
              <a:t>Squares created by intersecting lines are townships. </a:t>
            </a:r>
          </a:p>
          <a:p>
            <a:r>
              <a:rPr lang="en-US" dirty="0"/>
              <a:t>Township’s have an area of 36 square miles.</a:t>
            </a:r>
          </a:p>
          <a:p>
            <a:r>
              <a:rPr lang="en-US" dirty="0"/>
              <a:t>Lines running East-West are Township Lines. </a:t>
            </a:r>
          </a:p>
          <a:p>
            <a:r>
              <a:rPr lang="en-US" dirty="0"/>
              <a:t>Lines running North-South are Range Lines.</a:t>
            </a:r>
          </a:p>
          <a:p>
            <a:r>
              <a:rPr lang="en-US" dirty="0"/>
              <a:t>Range is the measurement East and West of the Range Line  </a:t>
            </a:r>
          </a:p>
          <a:p>
            <a:r>
              <a:rPr lang="en-US" dirty="0"/>
              <a:t>Township’s are further divided up into areas of 1 square mile called sections. </a:t>
            </a:r>
          </a:p>
          <a:p>
            <a:r>
              <a:rPr lang="en-US" dirty="0"/>
              <a:t>There are 36 sections in a township. </a:t>
            </a:r>
          </a:p>
          <a:p>
            <a:endParaRPr lang="en-US" dirty="0"/>
          </a:p>
        </p:txBody>
      </p:sp>
    </p:spTree>
    <p:extLst>
      <p:ext uri="{BB962C8B-B14F-4D97-AF65-F5344CB8AC3E}">
        <p14:creationId xmlns:p14="http://schemas.microsoft.com/office/powerpoint/2010/main" val="11495941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r>
              <a:rPr lang="en-US" dirty="0"/>
              <a:t>Each section contains 640 acres.</a:t>
            </a:r>
          </a:p>
          <a:p>
            <a:r>
              <a:rPr lang="en-US" dirty="0"/>
              <a:t>The sections are further divided up into quarter sections of 160 acres.</a:t>
            </a:r>
          </a:p>
          <a:p>
            <a:r>
              <a:rPr lang="en-US" dirty="0"/>
              <a:t>The descriptions are generally read from front to back. For example, "The north 1/2 of the southeast quarter of the southwest quarter of section 24, township 32 north, range 18 east.“</a:t>
            </a:r>
          </a:p>
          <a:p>
            <a:r>
              <a:rPr lang="en-US" dirty="0"/>
              <a:t>The easiest way to interpret</a:t>
            </a:r>
            <a:r>
              <a:rPr lang="en-US" i="1" dirty="0"/>
              <a:t> </a:t>
            </a:r>
            <a:r>
              <a:rPr lang="en-US" dirty="0"/>
              <a:t>descriptions is from back to front (or, right to left). </a:t>
            </a:r>
          </a:p>
        </p:txBody>
      </p:sp>
    </p:spTree>
    <p:extLst>
      <p:ext uri="{BB962C8B-B14F-4D97-AF65-F5344CB8AC3E}">
        <p14:creationId xmlns:p14="http://schemas.microsoft.com/office/powerpoint/2010/main" val="2654143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Uniform Parcel Identifier</a:t>
            </a:r>
          </a:p>
        </p:txBody>
      </p:sp>
      <p:sp>
        <p:nvSpPr>
          <p:cNvPr id="3" name="Content Placeholder 2"/>
          <p:cNvSpPr>
            <a:spLocks noGrp="1"/>
          </p:cNvSpPr>
          <p:nvPr>
            <p:ph idx="1"/>
          </p:nvPr>
        </p:nvSpPr>
        <p:spPr/>
        <p:txBody>
          <a:bodyPr>
            <a:normAutofit/>
          </a:bodyPr>
          <a:lstStyle/>
          <a:p>
            <a:r>
              <a:rPr lang="en-US" dirty="0"/>
              <a:t>21 P.S. § 331 – Uniform Parcel Identifier Law</a:t>
            </a:r>
          </a:p>
          <a:p>
            <a:pPr lvl="1"/>
            <a:r>
              <a:rPr lang="en-US" dirty="0"/>
              <a:t>Authorizes Counties to establish a uniform parcel identifier system.</a:t>
            </a:r>
          </a:p>
          <a:p>
            <a:r>
              <a:rPr lang="en-US" dirty="0"/>
              <a:t>A finite, punctuated sequence of numbers indicating the land parcel or other interest in real estate as shown on the recorded county tax map, which sequence may be the existing county tax parcel number.</a:t>
            </a:r>
          </a:p>
        </p:txBody>
      </p:sp>
    </p:spTree>
    <p:extLst>
      <p:ext uri="{BB962C8B-B14F-4D97-AF65-F5344CB8AC3E}">
        <p14:creationId xmlns:p14="http://schemas.microsoft.com/office/powerpoint/2010/main" val="7227068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5745164"/>
          </a:xfrm>
        </p:spPr>
        <p:txBody>
          <a:bodyPr>
            <a:normAutofit fontScale="92500" lnSpcReduction="10000"/>
          </a:bodyPr>
          <a:lstStyle/>
          <a:p>
            <a:r>
              <a:rPr lang="en-US" dirty="0"/>
              <a:t>Relating to condominiums, a designator for the number of the “unit” as indicated on the recorded “declaration plan” shall be included in the sequence of numbers forming the uniform parcel identifier for such “unit.” </a:t>
            </a:r>
          </a:p>
          <a:p>
            <a:r>
              <a:rPr lang="en-US" dirty="0"/>
              <a:t>In the case of an interest in real estate less than fee simple, an additional designator may be included in the sequence of numbers forming the uniform parcel identifier for such interest in order to distinguish such interest from the fee simple parcel of which such interest is a part. </a:t>
            </a:r>
          </a:p>
          <a:p>
            <a:pPr marL="0" indent="0">
              <a:buNone/>
            </a:pPr>
            <a:br>
              <a:rPr lang="en-US" dirty="0"/>
            </a:br>
            <a:endParaRPr lang="en-US" dirty="0"/>
          </a:p>
        </p:txBody>
      </p:sp>
    </p:spTree>
    <p:extLst>
      <p:ext uri="{BB962C8B-B14F-4D97-AF65-F5344CB8AC3E}">
        <p14:creationId xmlns:p14="http://schemas.microsoft.com/office/powerpoint/2010/main" val="18397350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br>
              <a:rPr lang="en-US" dirty="0"/>
            </a:br>
            <a:r>
              <a:rPr lang="en-US" dirty="0"/>
              <a:t>Plats, Subdivisions, and </a:t>
            </a:r>
            <a:br>
              <a:rPr lang="en-US" dirty="0"/>
            </a:br>
            <a:r>
              <a:rPr lang="en-US" dirty="0"/>
              <a:t>Condominium Plans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A plat that is properly recorded and complies with applicable laws will establish the identity of the land.</a:t>
            </a:r>
          </a:p>
          <a:p>
            <a:r>
              <a:rPr lang="en-US" dirty="0"/>
              <a:t>Subdivision plat maps generally show the location of building set-back lines, easements, and other right of ways that affect the land. It is not necessary to except easements that are drawn on plat maps, provided the legal description references the plat map. </a:t>
            </a:r>
          </a:p>
        </p:txBody>
      </p:sp>
    </p:spTree>
    <p:extLst>
      <p:ext uri="{BB962C8B-B14F-4D97-AF65-F5344CB8AC3E}">
        <p14:creationId xmlns:p14="http://schemas.microsoft.com/office/powerpoint/2010/main" val="17194524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Mother Hubbard  </a:t>
            </a:r>
          </a:p>
        </p:txBody>
      </p:sp>
      <p:sp>
        <p:nvSpPr>
          <p:cNvPr id="3" name="Content Placeholder 2"/>
          <p:cNvSpPr>
            <a:spLocks noGrp="1"/>
          </p:cNvSpPr>
          <p:nvPr>
            <p:ph idx="1"/>
          </p:nvPr>
        </p:nvSpPr>
        <p:spPr/>
        <p:txBody>
          <a:bodyPr/>
          <a:lstStyle/>
          <a:p>
            <a:r>
              <a:rPr lang="en-US" dirty="0"/>
              <a:t>Description of the property not by reference to its physical boundaries but by reference to its ownership.</a:t>
            </a:r>
          </a:p>
          <a:p>
            <a:r>
              <a:rPr lang="en-US" dirty="0"/>
              <a:t>Must look to other documents to find out which land the grantor owned.</a:t>
            </a:r>
          </a:p>
          <a:p>
            <a:r>
              <a:rPr lang="en-US" dirty="0"/>
              <a:t>All the land in Columbia Township owned by Donald Mouse.</a:t>
            </a:r>
          </a:p>
        </p:txBody>
      </p:sp>
    </p:spTree>
    <p:extLst>
      <p:ext uri="{BB962C8B-B14F-4D97-AF65-F5344CB8AC3E}">
        <p14:creationId xmlns:p14="http://schemas.microsoft.com/office/powerpoint/2010/main" val="9839844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Bounded By</a:t>
            </a:r>
          </a:p>
        </p:txBody>
      </p:sp>
      <p:sp>
        <p:nvSpPr>
          <p:cNvPr id="3" name="Content Placeholder 2"/>
          <p:cNvSpPr>
            <a:spLocks noGrp="1"/>
          </p:cNvSpPr>
          <p:nvPr>
            <p:ph idx="1"/>
          </p:nvPr>
        </p:nvSpPr>
        <p:spPr/>
        <p:txBody>
          <a:bodyPr/>
          <a:lstStyle/>
          <a:p>
            <a:r>
              <a:rPr lang="en-US" dirty="0"/>
              <a:t>Location of property defined by the property that surrounds it.</a:t>
            </a:r>
          </a:p>
          <a:p>
            <a:r>
              <a:rPr lang="en-US" dirty="0"/>
              <a:t>May be defied by natural or artificial monuments.</a:t>
            </a:r>
          </a:p>
          <a:p>
            <a:r>
              <a:rPr lang="en-US" dirty="0"/>
              <a:t>Considered the most junior of deeds/parcels. </a:t>
            </a:r>
          </a:p>
          <a:p>
            <a:r>
              <a:rPr lang="en-US" dirty="0"/>
              <a:t>Must verify parcel is in fact junior.</a:t>
            </a:r>
          </a:p>
          <a:p>
            <a:r>
              <a:rPr lang="en-US" dirty="0"/>
              <a:t>Must Research the adjoiners.</a:t>
            </a:r>
          </a:p>
          <a:p>
            <a:endParaRPr lang="en-US" dirty="0"/>
          </a:p>
        </p:txBody>
      </p:sp>
    </p:spTree>
    <p:extLst>
      <p:ext uri="{BB962C8B-B14F-4D97-AF65-F5344CB8AC3E}">
        <p14:creationId xmlns:p14="http://schemas.microsoft.com/office/powerpoint/2010/main" val="33576582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Metes and Bounds</a:t>
            </a:r>
          </a:p>
        </p:txBody>
      </p:sp>
      <p:sp>
        <p:nvSpPr>
          <p:cNvPr id="3" name="Content Placeholder 2"/>
          <p:cNvSpPr>
            <a:spLocks noGrp="1"/>
          </p:cNvSpPr>
          <p:nvPr>
            <p:ph idx="1"/>
          </p:nvPr>
        </p:nvSpPr>
        <p:spPr/>
        <p:txBody>
          <a:bodyPr>
            <a:normAutofit/>
          </a:bodyPr>
          <a:lstStyle/>
          <a:p>
            <a:r>
              <a:rPr lang="en-US" sz="4000" dirty="0"/>
              <a:t>Derived from English Common Law</a:t>
            </a:r>
          </a:p>
          <a:p>
            <a:r>
              <a:rPr lang="en-US" sz="4000" dirty="0"/>
              <a:t>Used in the Original 13 Colonies, West Virginia, Kentucky, Maine, Tennessee and Vermont and portions of Ohio.</a:t>
            </a:r>
          </a:p>
          <a:p>
            <a:endParaRPr lang="en-US" sz="4000" dirty="0"/>
          </a:p>
        </p:txBody>
      </p:sp>
    </p:spTree>
    <p:extLst>
      <p:ext uri="{BB962C8B-B14F-4D97-AF65-F5344CB8AC3E}">
        <p14:creationId xmlns:p14="http://schemas.microsoft.com/office/powerpoint/2010/main" val="8077693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1"/>
            <a:ext cx="8229600" cy="5364164"/>
          </a:xfrm>
        </p:spPr>
        <p:txBody>
          <a:bodyPr>
            <a:normAutofit fontScale="85000" lnSpcReduction="10000"/>
          </a:bodyPr>
          <a:lstStyle/>
          <a:p>
            <a:pPr marL="0" indent="0">
              <a:buNone/>
            </a:pPr>
            <a:r>
              <a:rPr lang="en-US" sz="4400" dirty="0"/>
              <a:t>Bounds</a:t>
            </a:r>
            <a:endParaRPr lang="en-US" dirty="0"/>
          </a:p>
          <a:p>
            <a:r>
              <a:rPr lang="en-US" dirty="0"/>
              <a:t>General boundary description </a:t>
            </a:r>
          </a:p>
          <a:p>
            <a:r>
              <a:rPr lang="en-US" dirty="0"/>
              <a:t>Natural Monuments.</a:t>
            </a:r>
          </a:p>
          <a:p>
            <a:r>
              <a:rPr lang="en-US" dirty="0"/>
              <a:t>Artificial Monuments.</a:t>
            </a:r>
          </a:p>
          <a:p>
            <a:r>
              <a:rPr lang="en-US" dirty="0"/>
              <a:t>Adjoining Land Owners.</a:t>
            </a:r>
          </a:p>
          <a:p>
            <a:r>
              <a:rPr lang="en-US" dirty="0"/>
              <a:t>Municipal Boundaries </a:t>
            </a:r>
          </a:p>
          <a:p>
            <a:pPr marL="0" indent="0">
              <a:buNone/>
            </a:pPr>
            <a:r>
              <a:rPr lang="en-US" sz="4400" dirty="0"/>
              <a:t>Metes </a:t>
            </a:r>
          </a:p>
          <a:p>
            <a:r>
              <a:rPr lang="en-US" sz="3300" dirty="0"/>
              <a:t>Boundary defined by the measurement of each straight run, specified by a distance between the terminal points, and an orientation or direction. </a:t>
            </a:r>
          </a:p>
          <a:p>
            <a:r>
              <a:rPr lang="en-US" dirty="0"/>
              <a:t>Bearings and Distances</a:t>
            </a:r>
          </a:p>
        </p:txBody>
      </p:sp>
    </p:spTree>
    <p:extLst>
      <p:ext uri="{BB962C8B-B14F-4D97-AF65-F5344CB8AC3E}">
        <p14:creationId xmlns:p14="http://schemas.microsoft.com/office/powerpoint/2010/main" val="29769939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Parts of Metes and Bounds Description</a:t>
            </a:r>
          </a:p>
        </p:txBody>
      </p:sp>
      <p:sp>
        <p:nvSpPr>
          <p:cNvPr id="3" name="Content Placeholder 2"/>
          <p:cNvSpPr>
            <a:spLocks noGrp="1"/>
          </p:cNvSpPr>
          <p:nvPr>
            <p:ph idx="1"/>
          </p:nvPr>
        </p:nvSpPr>
        <p:spPr>
          <a:xfrm>
            <a:off x="457200" y="1600201"/>
            <a:ext cx="8458200" cy="4525963"/>
          </a:xfrm>
        </p:spPr>
        <p:txBody>
          <a:bodyPr>
            <a:normAutofit lnSpcReduction="10000"/>
          </a:bodyPr>
          <a:lstStyle/>
          <a:p>
            <a:r>
              <a:rPr lang="en-US" dirty="0"/>
              <a:t>Municipality</a:t>
            </a:r>
          </a:p>
          <a:p>
            <a:r>
              <a:rPr lang="en-US" dirty="0"/>
              <a:t>Tie to a Monument</a:t>
            </a:r>
          </a:p>
          <a:p>
            <a:r>
              <a:rPr lang="en-US" dirty="0"/>
              <a:t>Traverse to the point of beginning</a:t>
            </a:r>
          </a:p>
          <a:p>
            <a:r>
              <a:rPr lang="en-US" dirty="0"/>
              <a:t>Actual Courses of the Traverse of the Parcels’ Boundaries</a:t>
            </a:r>
          </a:p>
          <a:p>
            <a:r>
              <a:rPr lang="en-US" dirty="0"/>
              <a:t>Language of Intent (South 347’ along Red Road)</a:t>
            </a:r>
          </a:p>
          <a:p>
            <a:r>
              <a:rPr lang="en-US" dirty="0"/>
              <a:t>Area</a:t>
            </a:r>
          </a:p>
          <a:p>
            <a:r>
              <a:rPr lang="en-US" dirty="0"/>
              <a:t>Exclusions</a:t>
            </a:r>
          </a:p>
          <a:p>
            <a:endParaRPr lang="en-US" dirty="0"/>
          </a:p>
          <a:p>
            <a:endParaRPr lang="en-US" dirty="0"/>
          </a:p>
        </p:txBody>
      </p:sp>
    </p:spTree>
    <p:extLst>
      <p:ext uri="{BB962C8B-B14F-4D97-AF65-F5344CB8AC3E}">
        <p14:creationId xmlns:p14="http://schemas.microsoft.com/office/powerpoint/2010/main" val="111591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D32A-CD05-F0D2-1E41-061FBF6B0F9E}"/>
              </a:ext>
            </a:extLst>
          </p:cNvPr>
          <p:cNvSpPr>
            <a:spLocks noGrp="1"/>
          </p:cNvSpPr>
          <p:nvPr>
            <p:ph type="title"/>
          </p:nvPr>
        </p:nvSpPr>
        <p:spPr/>
        <p:txBody>
          <a:bodyPr/>
          <a:lstStyle/>
          <a:p>
            <a:r>
              <a:rPr lang="en-US" dirty="0"/>
              <a:t>Title v. Boundary</a:t>
            </a:r>
          </a:p>
        </p:txBody>
      </p:sp>
      <p:sp>
        <p:nvSpPr>
          <p:cNvPr id="3" name="Content Placeholder 2">
            <a:extLst>
              <a:ext uri="{FF2B5EF4-FFF2-40B4-BE49-F238E27FC236}">
                <a16:creationId xmlns:a16="http://schemas.microsoft.com/office/drawing/2014/main" id="{0898182B-7A58-C5B7-EF72-4AFA3952F5E2}"/>
              </a:ext>
            </a:extLst>
          </p:cNvPr>
          <p:cNvSpPr>
            <a:spLocks noGrp="1"/>
          </p:cNvSpPr>
          <p:nvPr>
            <p:ph idx="1"/>
          </p:nvPr>
        </p:nvSpPr>
        <p:spPr/>
        <p:txBody>
          <a:bodyPr/>
          <a:lstStyle/>
          <a:p>
            <a:r>
              <a:rPr lang="en-US" dirty="0"/>
              <a:t>It has been said that surveyors determine boundaries and courts determine title.</a:t>
            </a:r>
          </a:p>
          <a:p>
            <a:r>
              <a:rPr lang="en-US" dirty="0"/>
              <a:t>For a surveyor to determine boundaries it often requires considering title and understanding how court’s view title.</a:t>
            </a:r>
          </a:p>
        </p:txBody>
      </p:sp>
    </p:spTree>
    <p:extLst>
      <p:ext uri="{BB962C8B-B14F-4D97-AF65-F5344CB8AC3E}">
        <p14:creationId xmlns:p14="http://schemas.microsoft.com/office/powerpoint/2010/main" val="34482963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Purpose of the Description </a:t>
            </a:r>
          </a:p>
        </p:txBody>
      </p:sp>
      <p:sp>
        <p:nvSpPr>
          <p:cNvPr id="3" name="Content Placeholder 2"/>
          <p:cNvSpPr>
            <a:spLocks noGrp="1"/>
          </p:cNvSpPr>
          <p:nvPr>
            <p:ph idx="1"/>
          </p:nvPr>
        </p:nvSpPr>
        <p:spPr/>
        <p:txBody>
          <a:bodyPr/>
          <a:lstStyle/>
          <a:p>
            <a:r>
              <a:rPr lang="en-US" dirty="0"/>
              <a:t>What are the goals of the description</a:t>
            </a:r>
          </a:p>
          <a:p>
            <a:r>
              <a:rPr lang="en-US" dirty="0"/>
              <a:t>What is being described</a:t>
            </a:r>
          </a:p>
          <a:p>
            <a:pPr lvl="1"/>
            <a:r>
              <a:rPr lang="en-US" dirty="0"/>
              <a:t>Property Boundary </a:t>
            </a:r>
          </a:p>
          <a:p>
            <a:pPr lvl="1"/>
            <a:r>
              <a:rPr lang="en-US" dirty="0"/>
              <a:t>Affirmative Easement</a:t>
            </a:r>
          </a:p>
          <a:p>
            <a:pPr lvl="1"/>
            <a:r>
              <a:rPr lang="en-US" dirty="0"/>
              <a:t>Negative Easement</a:t>
            </a:r>
          </a:p>
          <a:p>
            <a:pPr marL="457200" lvl="1" indent="0">
              <a:buNone/>
            </a:pPr>
            <a:endParaRPr lang="en-US" dirty="0"/>
          </a:p>
        </p:txBody>
      </p:sp>
    </p:spTree>
    <p:extLst>
      <p:ext uri="{BB962C8B-B14F-4D97-AF65-F5344CB8AC3E}">
        <p14:creationId xmlns:p14="http://schemas.microsoft.com/office/powerpoint/2010/main" val="1250986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E2179-D006-9A69-2E1B-254B94360649}"/>
              </a:ext>
            </a:extLst>
          </p:cNvPr>
          <p:cNvSpPr>
            <a:spLocks noGrp="1"/>
          </p:cNvSpPr>
          <p:nvPr>
            <p:ph type="title"/>
          </p:nvPr>
        </p:nvSpPr>
        <p:spPr/>
        <p:txBody>
          <a:bodyPr/>
          <a:lstStyle/>
          <a:p>
            <a:r>
              <a:rPr lang="en-US" dirty="0"/>
              <a:t>Preamble</a:t>
            </a:r>
          </a:p>
        </p:txBody>
      </p:sp>
      <p:sp>
        <p:nvSpPr>
          <p:cNvPr id="3" name="Content Placeholder 2">
            <a:extLst>
              <a:ext uri="{FF2B5EF4-FFF2-40B4-BE49-F238E27FC236}">
                <a16:creationId xmlns:a16="http://schemas.microsoft.com/office/drawing/2014/main" id="{727F600C-5029-4602-80DB-78EDD7281EB0}"/>
              </a:ext>
            </a:extLst>
          </p:cNvPr>
          <p:cNvSpPr>
            <a:spLocks noGrp="1"/>
          </p:cNvSpPr>
          <p:nvPr>
            <p:ph idx="1"/>
          </p:nvPr>
        </p:nvSpPr>
        <p:spPr/>
        <p:txBody>
          <a:bodyPr/>
          <a:lstStyle/>
          <a:p>
            <a:r>
              <a:rPr lang="en-US" dirty="0"/>
              <a:t>Preamble should generally describe the area where the subject property is located</a:t>
            </a:r>
          </a:p>
          <a:p>
            <a:r>
              <a:rPr lang="en-US" dirty="0"/>
              <a:t>Should include the county and municipality of the property</a:t>
            </a:r>
          </a:p>
          <a:p>
            <a:r>
              <a:rPr lang="en-US" dirty="0"/>
              <a:t>May include reference to other recorded plats</a:t>
            </a:r>
          </a:p>
        </p:txBody>
      </p:sp>
    </p:spTree>
    <p:extLst>
      <p:ext uri="{BB962C8B-B14F-4D97-AF65-F5344CB8AC3E}">
        <p14:creationId xmlns:p14="http://schemas.microsoft.com/office/powerpoint/2010/main" val="32980576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 Beginning</a:t>
            </a:r>
          </a:p>
        </p:txBody>
      </p:sp>
      <p:sp>
        <p:nvSpPr>
          <p:cNvPr id="3" name="Content Placeholder 2"/>
          <p:cNvSpPr>
            <a:spLocks noGrp="1"/>
          </p:cNvSpPr>
          <p:nvPr>
            <p:ph idx="1"/>
          </p:nvPr>
        </p:nvSpPr>
        <p:spPr/>
        <p:txBody>
          <a:bodyPr>
            <a:normAutofit lnSpcReduction="10000"/>
          </a:bodyPr>
          <a:lstStyle/>
          <a:p>
            <a:r>
              <a:rPr lang="en-US" dirty="0"/>
              <a:t>Commencing – Description starting at a point that is not on the boundary of the land being described   </a:t>
            </a:r>
          </a:p>
          <a:p>
            <a:r>
              <a:rPr lang="en-US" dirty="0"/>
              <a:t> Beginning</a:t>
            </a:r>
          </a:p>
          <a:p>
            <a:pPr lvl="1"/>
            <a:r>
              <a:rPr lang="en-US" dirty="0"/>
              <a:t>Only one “Beginning “point</a:t>
            </a:r>
          </a:p>
          <a:p>
            <a:pPr lvl="1"/>
            <a:r>
              <a:rPr lang="en-US" dirty="0"/>
              <a:t>True point of Beginning</a:t>
            </a:r>
          </a:p>
          <a:p>
            <a:pPr lvl="1"/>
            <a:r>
              <a:rPr lang="en-US" dirty="0"/>
              <a:t>Should start with a straight line call</a:t>
            </a:r>
          </a:p>
          <a:p>
            <a:pPr lvl="1"/>
            <a:r>
              <a:rPr lang="en-US" dirty="0"/>
              <a:t>Should include bearing and distance of the line being described</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8350166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Calls</a:t>
            </a:r>
          </a:p>
        </p:txBody>
      </p:sp>
      <p:sp>
        <p:nvSpPr>
          <p:cNvPr id="3" name="Content Placeholder 2"/>
          <p:cNvSpPr>
            <a:spLocks noGrp="1"/>
          </p:cNvSpPr>
          <p:nvPr>
            <p:ph idx="1"/>
          </p:nvPr>
        </p:nvSpPr>
        <p:spPr/>
        <p:txBody>
          <a:bodyPr/>
          <a:lstStyle/>
          <a:p>
            <a:pPr lvl="1">
              <a:buFont typeface="Arial" pitchFamily="34" charset="0"/>
              <a:buChar char="•"/>
            </a:pPr>
            <a:r>
              <a:rPr lang="en-US" dirty="0"/>
              <a:t>Just a bearing and distance </a:t>
            </a:r>
          </a:p>
          <a:p>
            <a:pPr lvl="1">
              <a:buFont typeface="Arial" pitchFamily="34" charset="0"/>
              <a:buChar char="•"/>
            </a:pPr>
            <a:r>
              <a:rPr lang="en-US" dirty="0"/>
              <a:t>No controls or monuments</a:t>
            </a:r>
          </a:p>
          <a:p>
            <a:pPr lvl="1">
              <a:buFont typeface="Arial" pitchFamily="34" charset="0"/>
              <a:buChar char="•"/>
            </a:pPr>
            <a:r>
              <a:rPr lang="en-US" dirty="0"/>
              <a:t>“To a point”</a:t>
            </a:r>
          </a:p>
          <a:p>
            <a:pPr lvl="1">
              <a:buFont typeface="Arial" pitchFamily="34" charset="0"/>
              <a:buChar char="•"/>
            </a:pPr>
            <a:r>
              <a:rPr lang="en-US" dirty="0"/>
              <a:t>Should not use Free Calls when preparing a boundary description</a:t>
            </a:r>
          </a:p>
          <a:p>
            <a:pPr marL="457200" lvl="1" indent="0">
              <a:buNone/>
            </a:pPr>
            <a:r>
              <a:rPr lang="en-US" dirty="0"/>
              <a:t> </a:t>
            </a:r>
          </a:p>
          <a:p>
            <a:endParaRPr lang="en-US" dirty="0"/>
          </a:p>
        </p:txBody>
      </p:sp>
    </p:spTree>
    <p:extLst>
      <p:ext uri="{BB962C8B-B14F-4D97-AF65-F5344CB8AC3E}">
        <p14:creationId xmlns:p14="http://schemas.microsoft.com/office/powerpoint/2010/main" val="8206948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Qualifying Call</a:t>
            </a:r>
          </a:p>
        </p:txBody>
      </p:sp>
      <p:sp>
        <p:nvSpPr>
          <p:cNvPr id="3" name="Content Placeholder 2"/>
          <p:cNvSpPr>
            <a:spLocks noGrp="1"/>
          </p:cNvSpPr>
          <p:nvPr>
            <p:ph idx="1"/>
          </p:nvPr>
        </p:nvSpPr>
        <p:spPr/>
        <p:txBody>
          <a:bodyPr/>
          <a:lstStyle/>
          <a:p>
            <a:pPr lvl="1">
              <a:buFont typeface="Arial" pitchFamily="34" charset="0"/>
              <a:buChar char="•"/>
            </a:pPr>
            <a:r>
              <a:rPr lang="en-US" dirty="0"/>
              <a:t>To a physical object i.e.: Iron pin, tree, road, river, stone.</a:t>
            </a:r>
          </a:p>
          <a:p>
            <a:pPr lvl="1">
              <a:buFont typeface="Arial" pitchFamily="34" charset="0"/>
              <a:buChar char="•"/>
            </a:pPr>
            <a:r>
              <a:rPr lang="en-US" dirty="0"/>
              <a:t>Describe them just as you would any other monument</a:t>
            </a:r>
          </a:p>
          <a:p>
            <a:pPr lvl="1">
              <a:buFont typeface="Arial" pitchFamily="34" charset="0"/>
              <a:buChar char="•"/>
            </a:pPr>
            <a:r>
              <a:rPr lang="en-US" dirty="0"/>
              <a:t>Bearing and distance are only informational…to get you to the object</a:t>
            </a:r>
          </a:p>
          <a:p>
            <a:pPr lvl="1">
              <a:buFont typeface="Arial" pitchFamily="34" charset="0"/>
              <a:buChar char="•"/>
            </a:pPr>
            <a:r>
              <a:rPr lang="en-US" dirty="0"/>
              <a:t>Qualifying object holds</a:t>
            </a:r>
          </a:p>
          <a:p>
            <a:endParaRPr lang="en-US" dirty="0"/>
          </a:p>
        </p:txBody>
      </p:sp>
    </p:spTree>
    <p:extLst>
      <p:ext uri="{BB962C8B-B14F-4D97-AF65-F5344CB8AC3E}">
        <p14:creationId xmlns:p14="http://schemas.microsoft.com/office/powerpoint/2010/main" val="24864016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Double/Multiple Qualifying Calls</a:t>
            </a:r>
          </a:p>
        </p:txBody>
      </p:sp>
      <p:sp>
        <p:nvSpPr>
          <p:cNvPr id="3" name="Content Placeholder 2"/>
          <p:cNvSpPr>
            <a:spLocks noGrp="1"/>
          </p:cNvSpPr>
          <p:nvPr>
            <p:ph idx="1"/>
          </p:nvPr>
        </p:nvSpPr>
        <p:spPr/>
        <p:txBody>
          <a:bodyPr>
            <a:normAutofit fontScale="92500" lnSpcReduction="10000"/>
          </a:bodyPr>
          <a:lstStyle/>
          <a:p>
            <a:r>
              <a:rPr lang="en-US" dirty="0"/>
              <a:t>Can introduce an error or ambiguity into what was a clear description.  Use the most permanent monument.</a:t>
            </a:r>
          </a:p>
          <a:p>
            <a:r>
              <a:rPr lang="en-US" dirty="0"/>
              <a:t>Clearly describe the monument.</a:t>
            </a:r>
          </a:p>
          <a:p>
            <a:r>
              <a:rPr lang="en-US" dirty="0"/>
              <a:t> Size of pipe, pin, cap.</a:t>
            </a:r>
          </a:p>
          <a:p>
            <a:r>
              <a:rPr lang="en-US" dirty="0"/>
              <a:t> Tree size, species, and unusual characteristics (bifurcated, bent, etc.)  </a:t>
            </a:r>
          </a:p>
          <a:p>
            <a:r>
              <a:rPr lang="en-US" dirty="0"/>
              <a:t>Calling to two monuments can lead to later conflicts. One call may move or change.   </a:t>
            </a:r>
          </a:p>
          <a:p>
            <a:endParaRPr lang="en-US" dirty="0"/>
          </a:p>
        </p:txBody>
      </p:sp>
    </p:spTree>
    <p:extLst>
      <p:ext uri="{BB962C8B-B14F-4D97-AF65-F5344CB8AC3E}">
        <p14:creationId xmlns:p14="http://schemas.microsoft.com/office/powerpoint/2010/main" val="32458067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Two Lines Occupying </a:t>
            </a:r>
            <a:br>
              <a:rPr lang="en-US" dirty="0"/>
            </a:br>
            <a:r>
              <a:rPr lang="en-US" dirty="0"/>
              <a:t>The Same Location</a:t>
            </a:r>
          </a:p>
        </p:txBody>
      </p:sp>
      <p:sp>
        <p:nvSpPr>
          <p:cNvPr id="3" name="Content Placeholder 2"/>
          <p:cNvSpPr>
            <a:spLocks noGrp="1"/>
          </p:cNvSpPr>
          <p:nvPr>
            <p:ph idx="1"/>
          </p:nvPr>
        </p:nvSpPr>
        <p:spPr/>
        <p:txBody>
          <a:bodyPr/>
          <a:lstStyle/>
          <a:p>
            <a:r>
              <a:rPr lang="en-US" dirty="0"/>
              <a:t>Adjoining – Touching, in contact with </a:t>
            </a:r>
          </a:p>
          <a:p>
            <a:r>
              <a:rPr lang="en-US" dirty="0"/>
              <a:t>Adjacent – Lying near or close to</a:t>
            </a:r>
          </a:p>
          <a:p>
            <a:r>
              <a:rPr lang="en-US" dirty="0"/>
              <a:t>Contiguous – In close proximity </a:t>
            </a:r>
          </a:p>
          <a:p>
            <a:r>
              <a:rPr lang="en-US" dirty="0"/>
              <a:t>Coincident with – Occupying the same location</a:t>
            </a:r>
          </a:p>
          <a:p>
            <a:endParaRPr lang="en-US" dirty="0"/>
          </a:p>
        </p:txBody>
      </p:sp>
    </p:spTree>
    <p:extLst>
      <p:ext uri="{BB962C8B-B14F-4D97-AF65-F5344CB8AC3E}">
        <p14:creationId xmlns:p14="http://schemas.microsoft.com/office/powerpoint/2010/main" val="31715470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4232C-88CF-80A1-8DBF-1E80CF4D8220}"/>
              </a:ext>
            </a:extLst>
          </p:cNvPr>
          <p:cNvSpPr>
            <a:spLocks noGrp="1"/>
          </p:cNvSpPr>
          <p:nvPr>
            <p:ph type="title"/>
          </p:nvPr>
        </p:nvSpPr>
        <p:spPr/>
        <p:txBody>
          <a:bodyPr/>
          <a:lstStyle/>
          <a:p>
            <a:r>
              <a:rPr lang="en-US" dirty="0"/>
              <a:t>Curves  </a:t>
            </a:r>
          </a:p>
        </p:txBody>
      </p:sp>
      <p:sp>
        <p:nvSpPr>
          <p:cNvPr id="3" name="Content Placeholder 2">
            <a:extLst>
              <a:ext uri="{FF2B5EF4-FFF2-40B4-BE49-F238E27FC236}">
                <a16:creationId xmlns:a16="http://schemas.microsoft.com/office/drawing/2014/main" id="{A00B5BD1-7816-ECA3-8270-4908CDCD2F16}"/>
              </a:ext>
            </a:extLst>
          </p:cNvPr>
          <p:cNvSpPr>
            <a:spLocks noGrp="1"/>
          </p:cNvSpPr>
          <p:nvPr>
            <p:ph idx="1"/>
          </p:nvPr>
        </p:nvSpPr>
        <p:spPr/>
        <p:txBody>
          <a:bodyPr/>
          <a:lstStyle/>
          <a:p>
            <a:r>
              <a:rPr lang="en-US" dirty="0"/>
              <a:t>Types of curves</a:t>
            </a:r>
          </a:p>
          <a:p>
            <a:pPr lvl="1"/>
            <a:r>
              <a:rPr lang="en-US" dirty="0"/>
              <a:t>Circular </a:t>
            </a:r>
          </a:p>
          <a:p>
            <a:pPr lvl="1"/>
            <a:r>
              <a:rPr lang="en-US" dirty="0"/>
              <a:t>Compound</a:t>
            </a:r>
          </a:p>
          <a:p>
            <a:pPr lvl="1"/>
            <a:r>
              <a:rPr lang="en-US" dirty="0"/>
              <a:t>Reverse</a:t>
            </a:r>
          </a:p>
          <a:p>
            <a:pPr lvl="1"/>
            <a:r>
              <a:rPr lang="en-US" dirty="0"/>
              <a:t>Spiral</a:t>
            </a:r>
          </a:p>
          <a:p>
            <a:pPr lvl="1"/>
            <a:r>
              <a:rPr lang="en-US" dirty="0"/>
              <a:t>Vertical</a:t>
            </a:r>
          </a:p>
        </p:txBody>
      </p:sp>
    </p:spTree>
    <p:extLst>
      <p:ext uri="{BB962C8B-B14F-4D97-AF65-F5344CB8AC3E}">
        <p14:creationId xmlns:p14="http://schemas.microsoft.com/office/powerpoint/2010/main" val="4515804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10A96-6C62-2B4B-F27F-7C43C9D08D03}"/>
              </a:ext>
            </a:extLst>
          </p:cNvPr>
          <p:cNvSpPr>
            <a:spLocks noGrp="1"/>
          </p:cNvSpPr>
          <p:nvPr>
            <p:ph type="title"/>
          </p:nvPr>
        </p:nvSpPr>
        <p:spPr/>
        <p:txBody>
          <a:bodyPr/>
          <a:lstStyle/>
          <a:p>
            <a:r>
              <a:rPr lang="en-US" dirty="0"/>
              <a:t>Curve Elements</a:t>
            </a:r>
          </a:p>
        </p:txBody>
      </p:sp>
      <p:sp>
        <p:nvSpPr>
          <p:cNvPr id="3" name="Content Placeholder 2">
            <a:extLst>
              <a:ext uri="{FF2B5EF4-FFF2-40B4-BE49-F238E27FC236}">
                <a16:creationId xmlns:a16="http://schemas.microsoft.com/office/drawing/2014/main" id="{C3057B45-296B-F85F-5EA9-BCF7E463A92C}"/>
              </a:ext>
            </a:extLst>
          </p:cNvPr>
          <p:cNvSpPr>
            <a:spLocks noGrp="1"/>
          </p:cNvSpPr>
          <p:nvPr>
            <p:ph idx="1"/>
          </p:nvPr>
        </p:nvSpPr>
        <p:spPr>
          <a:xfrm>
            <a:off x="457200" y="1295400"/>
            <a:ext cx="8229600" cy="5181599"/>
          </a:xfrm>
        </p:spPr>
        <p:txBody>
          <a:bodyPr>
            <a:normAutofit lnSpcReduction="10000"/>
          </a:bodyPr>
          <a:lstStyle/>
          <a:p>
            <a:r>
              <a:rPr lang="en-US" dirty="0"/>
              <a:t>Radius (R) </a:t>
            </a:r>
          </a:p>
          <a:p>
            <a:r>
              <a:rPr lang="en-US" dirty="0"/>
              <a:t>Point of Curve (PC) </a:t>
            </a:r>
          </a:p>
          <a:p>
            <a:r>
              <a:rPr lang="en-US" dirty="0"/>
              <a:t>Tangent (T) </a:t>
            </a:r>
          </a:p>
          <a:p>
            <a:r>
              <a:rPr lang="en-US" dirty="0"/>
              <a:t>Central Angle or Delta (Δ)</a:t>
            </a:r>
          </a:p>
          <a:p>
            <a:r>
              <a:rPr lang="en-US" dirty="0"/>
              <a:t>Point of Tangent (PT) </a:t>
            </a:r>
          </a:p>
          <a:p>
            <a:r>
              <a:rPr lang="en-US" dirty="0"/>
              <a:t>Arch Length (L) </a:t>
            </a:r>
          </a:p>
          <a:p>
            <a:r>
              <a:rPr lang="en-US" dirty="0"/>
              <a:t>Point of Intersection (PI) </a:t>
            </a:r>
          </a:p>
          <a:p>
            <a:r>
              <a:rPr lang="en-US" dirty="0"/>
              <a:t>Chord (Ch) </a:t>
            </a:r>
          </a:p>
          <a:p>
            <a:r>
              <a:rPr lang="en-US" dirty="0"/>
              <a:t>Degree of Curvature (D)</a:t>
            </a:r>
          </a:p>
        </p:txBody>
      </p:sp>
    </p:spTree>
    <p:extLst>
      <p:ext uri="{BB962C8B-B14F-4D97-AF65-F5344CB8AC3E}">
        <p14:creationId xmlns:p14="http://schemas.microsoft.com/office/powerpoint/2010/main" val="19953344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90A36-EBE0-F0FD-9E08-33F6CBF63A69}"/>
              </a:ext>
            </a:extLst>
          </p:cNvPr>
          <p:cNvSpPr>
            <a:spLocks noGrp="1"/>
          </p:cNvSpPr>
          <p:nvPr>
            <p:ph type="title"/>
          </p:nvPr>
        </p:nvSpPr>
        <p:spPr/>
        <p:txBody>
          <a:bodyPr/>
          <a:lstStyle/>
          <a:p>
            <a:r>
              <a:rPr lang="en-US" dirty="0"/>
              <a:t>Curve Descriptions</a:t>
            </a:r>
          </a:p>
        </p:txBody>
      </p:sp>
      <p:sp>
        <p:nvSpPr>
          <p:cNvPr id="3" name="Content Placeholder 2">
            <a:extLst>
              <a:ext uri="{FF2B5EF4-FFF2-40B4-BE49-F238E27FC236}">
                <a16:creationId xmlns:a16="http://schemas.microsoft.com/office/drawing/2014/main" id="{B503BAB7-63E0-513C-9809-A4BBEA489F7A}"/>
              </a:ext>
            </a:extLst>
          </p:cNvPr>
          <p:cNvSpPr>
            <a:spLocks noGrp="1"/>
          </p:cNvSpPr>
          <p:nvPr>
            <p:ph idx="1"/>
          </p:nvPr>
        </p:nvSpPr>
        <p:spPr/>
        <p:txBody>
          <a:bodyPr/>
          <a:lstStyle/>
          <a:p>
            <a:r>
              <a:rPr lang="en-US" dirty="0"/>
              <a:t>Simple curve description requires at least two of the elements of the curve</a:t>
            </a:r>
          </a:p>
          <a:p>
            <a:r>
              <a:rPr lang="en-US" dirty="0"/>
              <a:t>The distance and direction of the curve must be provided</a:t>
            </a:r>
          </a:p>
          <a:p>
            <a:r>
              <a:rPr lang="en-US" dirty="0"/>
              <a:t>Chord should always be included</a:t>
            </a:r>
          </a:p>
        </p:txBody>
      </p:sp>
    </p:spTree>
    <p:extLst>
      <p:ext uri="{BB962C8B-B14F-4D97-AF65-F5344CB8AC3E}">
        <p14:creationId xmlns:p14="http://schemas.microsoft.com/office/powerpoint/2010/main" val="4281521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426"/>
            <a:ext cx="8229600" cy="1143000"/>
          </a:xfrm>
        </p:spPr>
        <p:txBody>
          <a:bodyPr/>
          <a:lstStyle/>
          <a:p>
            <a:r>
              <a:rPr lang="en-US" dirty="0"/>
              <a:t>Battle of Hastings 1066</a:t>
            </a:r>
          </a:p>
        </p:txBody>
      </p:sp>
      <p:sp>
        <p:nvSpPr>
          <p:cNvPr id="3" name="Content Placeholder 2"/>
          <p:cNvSpPr>
            <a:spLocks noGrp="1"/>
          </p:cNvSpPr>
          <p:nvPr>
            <p:ph idx="1"/>
          </p:nvPr>
        </p:nvSpPr>
        <p:spPr>
          <a:xfrm>
            <a:off x="457200" y="1219200"/>
            <a:ext cx="8382000" cy="5029200"/>
          </a:xfrm>
        </p:spPr>
        <p:txBody>
          <a:bodyPr>
            <a:noAutofit/>
          </a:bodyPr>
          <a:lstStyle/>
          <a:p>
            <a:r>
              <a:rPr lang="en-US" sz="2700" dirty="0"/>
              <a:t>Edward the Confessor, King of England, dies childless.</a:t>
            </a:r>
          </a:p>
          <a:p>
            <a:r>
              <a:rPr lang="en-US" sz="2700" dirty="0"/>
              <a:t>Anglo-Saxon King Harold II assumes the thrown.</a:t>
            </a:r>
          </a:p>
          <a:p>
            <a:r>
              <a:rPr lang="en-US" sz="2700" dirty="0"/>
              <a:t>William of Normandy (William the Conqueror) defeats Harold at the Battle of Hastings.</a:t>
            </a:r>
          </a:p>
          <a:p>
            <a:r>
              <a:rPr lang="en-US" sz="2700" dirty="0"/>
              <a:t>William confiscates all the land held by the nobles.</a:t>
            </a:r>
          </a:p>
          <a:p>
            <a:r>
              <a:rPr lang="en-US" sz="2700" dirty="0"/>
              <a:t>During the course of the redistribution of the land the </a:t>
            </a:r>
            <a:r>
              <a:rPr lang="en-US" sz="2700" b="1" u="sng" dirty="0"/>
              <a:t>Estate System </a:t>
            </a:r>
            <a:r>
              <a:rPr lang="en-US" sz="2700" dirty="0"/>
              <a:t>arose.</a:t>
            </a:r>
          </a:p>
          <a:p>
            <a:r>
              <a:rPr lang="en-US" sz="2700" dirty="0"/>
              <a:t>Over time the enactment of statutes eroded feudalism and resulted in the basic concepts that exist today which include the independent ownership of land; the ability to freely alienate or transfer land; and inheritability.</a:t>
            </a:r>
          </a:p>
        </p:txBody>
      </p:sp>
    </p:spTree>
    <p:extLst>
      <p:ext uri="{BB962C8B-B14F-4D97-AF65-F5344CB8AC3E}">
        <p14:creationId xmlns:p14="http://schemas.microsoft.com/office/powerpoint/2010/main" val="179947062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D6C71-23C7-43E4-22D2-72FA698B08DD}"/>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B49241C9-56BA-9039-B817-F564FD423D91}"/>
              </a:ext>
            </a:extLst>
          </p:cNvPr>
          <p:cNvSpPr>
            <a:spLocks noGrp="1"/>
          </p:cNvSpPr>
          <p:nvPr>
            <p:ph idx="1"/>
          </p:nvPr>
        </p:nvSpPr>
        <p:spPr/>
        <p:txBody>
          <a:bodyPr>
            <a:normAutofit/>
          </a:bodyPr>
          <a:lstStyle/>
          <a:p>
            <a:pPr marL="0" indent="0">
              <a:buNone/>
            </a:pPr>
            <a:r>
              <a:rPr lang="en-US" dirty="0"/>
              <a:t>Thence by the same, South thirty-seven degrees, thirty-six minutes, zero seconds West for a distance of forty-nine and fifty-three hundredths feet to an iron pin on the edge of Ramp M, formerly Tenth Street, the beginning of a one hundred fifty-five and twenty-six hundredths foot radius curve to the right; </a:t>
            </a:r>
          </a:p>
        </p:txBody>
      </p:sp>
    </p:spTree>
    <p:extLst>
      <p:ext uri="{BB962C8B-B14F-4D97-AF65-F5344CB8AC3E}">
        <p14:creationId xmlns:p14="http://schemas.microsoft.com/office/powerpoint/2010/main" val="30178463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1EF596-F774-9938-4CC6-1EC07E143B9F}"/>
              </a:ext>
            </a:extLst>
          </p:cNvPr>
          <p:cNvSpPr>
            <a:spLocks noGrp="1"/>
          </p:cNvSpPr>
          <p:nvPr>
            <p:ph idx="1"/>
          </p:nvPr>
        </p:nvSpPr>
        <p:spPr>
          <a:xfrm>
            <a:off x="457200" y="533400"/>
            <a:ext cx="8229600" cy="4525963"/>
          </a:xfrm>
        </p:spPr>
        <p:txBody>
          <a:bodyPr/>
          <a:lstStyle/>
          <a:p>
            <a:pPr marL="0" indent="0">
              <a:buNone/>
            </a:pPr>
            <a:r>
              <a:rPr lang="en-US" dirty="0"/>
              <a:t>Thence along said curve, one hundred seventy and forty-four hundredths feet, through a delta angle of eighty-four degrees, fifty-four minutes, fifty-nine seconds, (the chord of said curve being South eighty degrees, three minutes, thirty seconds West, for a distance of one hundred fifteen feet) to a point at the intersection of the northern edge of Susquehanna Mall Drive (S.R 8005) and Ramp M, formerly Tenth Street</a:t>
            </a:r>
          </a:p>
        </p:txBody>
      </p:sp>
    </p:spTree>
    <p:extLst>
      <p:ext uri="{BB962C8B-B14F-4D97-AF65-F5344CB8AC3E}">
        <p14:creationId xmlns:p14="http://schemas.microsoft.com/office/powerpoint/2010/main" val="16382542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North</a:t>
            </a:r>
          </a:p>
        </p:txBody>
      </p:sp>
      <p:sp>
        <p:nvSpPr>
          <p:cNvPr id="3" name="Content Placeholder 2"/>
          <p:cNvSpPr>
            <a:spLocks noGrp="1"/>
          </p:cNvSpPr>
          <p:nvPr>
            <p:ph idx="1"/>
          </p:nvPr>
        </p:nvSpPr>
        <p:spPr/>
        <p:txBody>
          <a:bodyPr/>
          <a:lstStyle/>
          <a:p>
            <a:r>
              <a:rPr lang="en-US" dirty="0"/>
              <a:t>Due North</a:t>
            </a:r>
          </a:p>
          <a:p>
            <a:r>
              <a:rPr lang="en-US" dirty="0"/>
              <a:t>True North</a:t>
            </a:r>
          </a:p>
          <a:p>
            <a:r>
              <a:rPr lang="en-US" dirty="0"/>
              <a:t>Magnetic North</a:t>
            </a:r>
          </a:p>
          <a:p>
            <a:r>
              <a:rPr lang="en-US" dirty="0"/>
              <a:t>Plan North</a:t>
            </a:r>
          </a:p>
          <a:p>
            <a:r>
              <a:rPr lang="en-US" dirty="0"/>
              <a:t>North</a:t>
            </a:r>
          </a:p>
        </p:txBody>
      </p:sp>
    </p:spTree>
    <p:extLst>
      <p:ext uri="{BB962C8B-B14F-4D97-AF65-F5344CB8AC3E}">
        <p14:creationId xmlns:p14="http://schemas.microsoft.com/office/powerpoint/2010/main" val="7047989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Description Considerations</a:t>
            </a:r>
          </a:p>
        </p:txBody>
      </p:sp>
      <p:sp>
        <p:nvSpPr>
          <p:cNvPr id="3" name="Content Placeholder 2"/>
          <p:cNvSpPr>
            <a:spLocks noGrp="1"/>
          </p:cNvSpPr>
          <p:nvPr>
            <p:ph idx="1"/>
          </p:nvPr>
        </p:nvSpPr>
        <p:spPr/>
        <p:txBody>
          <a:bodyPr>
            <a:normAutofit fontScale="85000" lnSpcReduction="10000"/>
          </a:bodyPr>
          <a:lstStyle/>
          <a:p>
            <a:r>
              <a:rPr lang="en-US" dirty="0"/>
              <a:t>Must be legally sufficient for a court to determine the location of the property.</a:t>
            </a:r>
          </a:p>
          <a:p>
            <a:r>
              <a:rPr lang="en-US" dirty="0"/>
              <a:t>Must satisfy the requirements of the client.</a:t>
            </a:r>
          </a:p>
          <a:p>
            <a:r>
              <a:rPr lang="en-US" dirty="0"/>
              <a:t>Calls should be the shortest with the clearest language.</a:t>
            </a:r>
          </a:p>
          <a:p>
            <a:r>
              <a:rPr lang="en-US" dirty="0"/>
              <a:t>Make sure you know and understand the words you are using.</a:t>
            </a:r>
          </a:p>
          <a:p>
            <a:r>
              <a:rPr lang="en-US" dirty="0"/>
              <a:t>Accuracy (Right Location) v Precision (Error in Measurement)</a:t>
            </a:r>
          </a:p>
          <a:p>
            <a:endParaRPr lang="en-US" dirty="0"/>
          </a:p>
          <a:p>
            <a:pPr marL="0" indent="0">
              <a:buNone/>
            </a:pPr>
            <a:r>
              <a:rPr lang="en-US" dirty="0"/>
              <a:t> </a:t>
            </a:r>
          </a:p>
        </p:txBody>
      </p:sp>
    </p:spTree>
    <p:extLst>
      <p:ext uri="{BB962C8B-B14F-4D97-AF65-F5344CB8AC3E}">
        <p14:creationId xmlns:p14="http://schemas.microsoft.com/office/powerpoint/2010/main" val="27006802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Metes and Bounds </a:t>
            </a:r>
            <a:br>
              <a:rPr lang="en-US" dirty="0"/>
            </a:br>
            <a:r>
              <a:rPr lang="en-US" dirty="0"/>
              <a:t>Description Problems</a:t>
            </a:r>
          </a:p>
        </p:txBody>
      </p:sp>
      <p:sp>
        <p:nvSpPr>
          <p:cNvPr id="3" name="Content Placeholder 2"/>
          <p:cNvSpPr>
            <a:spLocks noGrp="1"/>
          </p:cNvSpPr>
          <p:nvPr>
            <p:ph idx="1"/>
          </p:nvPr>
        </p:nvSpPr>
        <p:spPr/>
        <p:txBody>
          <a:bodyPr>
            <a:normAutofit fontScale="25000" lnSpcReduction="20000"/>
          </a:bodyPr>
          <a:lstStyle/>
          <a:p>
            <a:endParaRPr lang="en-US" dirty="0"/>
          </a:p>
          <a:p>
            <a:r>
              <a:rPr lang="en-US" sz="11200" b="1" dirty="0"/>
              <a:t>Declination (compass) errors</a:t>
            </a:r>
            <a:r>
              <a:rPr lang="en-US" sz="11200" dirty="0"/>
              <a:t> - Error caused by the use of a magnetic compass to locate true north. </a:t>
            </a:r>
          </a:p>
          <a:p>
            <a:r>
              <a:rPr lang="en-US" sz="11200" b="1" dirty="0"/>
              <a:t>Confusion of digits</a:t>
            </a:r>
            <a:r>
              <a:rPr lang="en-US" sz="11200" dirty="0"/>
              <a:t> - N57E becomes N37E or vice versa. The digits 6 and 0 were confused, 5 and 3 were confused, and occasionally 1 and 4 were confused.</a:t>
            </a:r>
          </a:p>
          <a:p>
            <a:r>
              <a:rPr lang="en-US" sz="11200" b="1" dirty="0"/>
              <a:t>Reversal of direction</a:t>
            </a:r>
            <a:r>
              <a:rPr lang="en-US" sz="11200" dirty="0"/>
              <a:t> - N57E becomes S57W. </a:t>
            </a:r>
          </a:p>
          <a:p>
            <a:r>
              <a:rPr lang="en-US" sz="11200" b="1" dirty="0"/>
              <a:t>Missing legs</a:t>
            </a:r>
            <a:r>
              <a:rPr lang="en-US" sz="11200" dirty="0"/>
              <a:t> - As you will see while abstracting, it's easy to skip a line description, or to forget either the heading or distance. This was particularly common with respect to the last, or "closing" line of the plot. </a:t>
            </a:r>
          </a:p>
          <a:p>
            <a:endParaRPr lang="en-US" dirty="0"/>
          </a:p>
          <a:p>
            <a:endParaRPr lang="en-US" dirty="0"/>
          </a:p>
        </p:txBody>
      </p:sp>
    </p:spTree>
    <p:extLst>
      <p:ext uri="{BB962C8B-B14F-4D97-AF65-F5344CB8AC3E}">
        <p14:creationId xmlns:p14="http://schemas.microsoft.com/office/powerpoint/2010/main" val="7892896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t>Mirror of direction</a:t>
            </a:r>
            <a:r>
              <a:rPr lang="en-US" sz="2800" dirty="0"/>
              <a:t> - N57E becomes N57W. </a:t>
            </a:r>
          </a:p>
          <a:p>
            <a:r>
              <a:rPr lang="en-US" sz="2800" b="1" dirty="0"/>
              <a:t>Reversal of digits</a:t>
            </a:r>
            <a:r>
              <a:rPr lang="en-US" sz="2800" dirty="0"/>
              <a:t> - N57E becomes N75E. </a:t>
            </a:r>
          </a:p>
          <a:p>
            <a:r>
              <a:rPr lang="en-US" sz="2800" b="1" dirty="0"/>
              <a:t>Missing lines</a:t>
            </a:r>
            <a:r>
              <a:rPr lang="en-US" sz="2800" dirty="0"/>
              <a:t> - Sometimes a whole line of the original deed was not copied. One or more "legs" could be skipped. </a:t>
            </a:r>
          </a:p>
          <a:p>
            <a:r>
              <a:rPr lang="en-US" sz="2800" b="1" dirty="0"/>
              <a:t>Slipped descriptions</a:t>
            </a:r>
            <a:r>
              <a:rPr lang="en-US" sz="2800" dirty="0"/>
              <a:t> - Corner descriptions are "off by one".</a:t>
            </a:r>
          </a:p>
          <a:p>
            <a:r>
              <a:rPr lang="en-US" sz="2800" b="1" dirty="0"/>
              <a:t>Closure </a:t>
            </a:r>
            <a:r>
              <a:rPr lang="en-US" sz="2800" dirty="0"/>
              <a:t>– Failure to mathematically close</a:t>
            </a:r>
            <a:endParaRPr lang="en-US" sz="2800" b="1" dirty="0"/>
          </a:p>
          <a:p>
            <a:endParaRPr lang="en-US" dirty="0"/>
          </a:p>
        </p:txBody>
      </p:sp>
    </p:spTree>
    <p:extLst>
      <p:ext uri="{BB962C8B-B14F-4D97-AF65-F5344CB8AC3E}">
        <p14:creationId xmlns:p14="http://schemas.microsoft.com/office/powerpoint/2010/main" val="28227119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Ranking of Reliability</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Extrinsic evidence may be used to clarify ambiguous legal descriptions.</a:t>
            </a:r>
          </a:p>
          <a:p>
            <a:pPr marL="0" indent="0">
              <a:buNone/>
            </a:pPr>
            <a:r>
              <a:rPr lang="en-US" dirty="0"/>
              <a:t>If not helpful, the reliability of different aspects of legal descriptions are considered.   </a:t>
            </a:r>
          </a:p>
          <a:p>
            <a:r>
              <a:rPr lang="en-US" dirty="0"/>
              <a:t>Natural monuments</a:t>
            </a:r>
          </a:p>
          <a:p>
            <a:r>
              <a:rPr lang="en-US" dirty="0"/>
              <a:t>Artificial monuments, including surveyors’ markers</a:t>
            </a:r>
          </a:p>
          <a:p>
            <a:r>
              <a:rPr lang="en-US" dirty="0"/>
              <a:t>Boundaries of adjacent tracts of land</a:t>
            </a:r>
          </a:p>
          <a:p>
            <a:r>
              <a:rPr lang="en-US" dirty="0"/>
              <a:t>Courses</a:t>
            </a:r>
          </a:p>
          <a:p>
            <a:r>
              <a:rPr lang="en-US" dirty="0"/>
              <a:t>Distances</a:t>
            </a:r>
          </a:p>
          <a:p>
            <a:r>
              <a:rPr lang="en-US" dirty="0"/>
              <a:t>Area</a:t>
            </a:r>
          </a:p>
          <a:p>
            <a:endParaRPr lang="en-US" dirty="0"/>
          </a:p>
        </p:txBody>
      </p:sp>
    </p:spTree>
    <p:extLst>
      <p:ext uri="{BB962C8B-B14F-4D97-AF65-F5344CB8AC3E}">
        <p14:creationId xmlns:p14="http://schemas.microsoft.com/office/powerpoint/2010/main" val="150196798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5592764"/>
          </a:xfrm>
        </p:spPr>
        <p:txBody>
          <a:bodyPr>
            <a:normAutofit fontScale="92500" lnSpcReduction="10000"/>
          </a:bodyPr>
          <a:lstStyle/>
          <a:p>
            <a:pPr marL="0" indent="0">
              <a:buNone/>
            </a:pPr>
            <a:r>
              <a:rPr lang="en-US" dirty="0"/>
              <a:t>Beginning at a stake and stones about forty feet from the center of the brook that runs across the road South westerly from the dwelling house of the late Arnold Leonard deceased now occupied by the widow Phrelove Leonard and in the west line of the highway leading by the dwelling house now occupied by the widow Phrelove Leonard. Thence Westerly three rods to a stake and stones. Thence northerly five rods to a stake and stones. Thence Easterly three rods to the west line of the highway. Thence Southerly to the place of beginning containing fifteen rods of ground be the same more or less. </a:t>
            </a:r>
          </a:p>
          <a:p>
            <a:endParaRPr lang="en-US" dirty="0"/>
          </a:p>
        </p:txBody>
      </p:sp>
    </p:spTree>
    <p:extLst>
      <p:ext uri="{BB962C8B-B14F-4D97-AF65-F5344CB8AC3E}">
        <p14:creationId xmlns:p14="http://schemas.microsoft.com/office/powerpoint/2010/main" val="31868128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1"/>
            <a:ext cx="8229600" cy="5516564"/>
          </a:xfrm>
        </p:spPr>
        <p:txBody>
          <a:bodyPr>
            <a:normAutofit/>
          </a:bodyPr>
          <a:lstStyle/>
          <a:p>
            <a:pPr marL="0" indent="0">
              <a:buNone/>
            </a:pPr>
            <a:r>
              <a:rPr lang="en-US" dirty="0"/>
              <a:t>Beginning at the mouth of a branch at an ash stump thence up the creek south 20 poles to 2 beach, thence east 41 poles to a small walnut in Arnett's line, thence north 50 east 80 poles to a linn hickory dogwood in said line, thence north 38 poles to an ash, thence west 296 poles with Potts's line till it intersects with Tolly's line, thence south 30 west 80 poles to a whiteoak and sugar, thence east 223 poles to beginning</a:t>
            </a:r>
          </a:p>
        </p:txBody>
      </p:sp>
    </p:spTree>
    <p:extLst>
      <p:ext uri="{BB962C8B-B14F-4D97-AF65-F5344CB8AC3E}">
        <p14:creationId xmlns:p14="http://schemas.microsoft.com/office/powerpoint/2010/main" val="408985972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1"/>
            <a:ext cx="8534400" cy="5516564"/>
          </a:xfrm>
        </p:spPr>
        <p:txBody>
          <a:bodyPr>
            <a:normAutofit/>
          </a:bodyPr>
          <a:lstStyle/>
          <a:p>
            <a:pPr marL="0" indent="0">
              <a:buNone/>
            </a:pPr>
            <a:r>
              <a:rPr lang="en-US" dirty="0"/>
              <a:t>1908 ESTATE OF SYLVESTER  SORBER DECEASED</a:t>
            </a:r>
          </a:p>
          <a:p>
            <a:pPr marL="0" indent="0">
              <a:buNone/>
            </a:pPr>
            <a:endParaRPr lang="en-US" dirty="0"/>
          </a:p>
          <a:p>
            <a:pPr marL="0" indent="0">
              <a:buNone/>
            </a:pPr>
            <a:r>
              <a:rPr lang="en-US" dirty="0"/>
              <a:t>Also reserving a road or drive way across said devised premises to line of lands herein after  devised and set apart to and for Lydia J. </a:t>
            </a:r>
            <a:r>
              <a:rPr lang="en-US" dirty="0" err="1"/>
              <a:t>Sorber</a:t>
            </a:r>
            <a:r>
              <a:rPr lang="en-US" dirty="0"/>
              <a:t>, for the use of J.S. and L.J. </a:t>
            </a:r>
            <a:r>
              <a:rPr lang="en-US" dirty="0" err="1"/>
              <a:t>Sorber</a:t>
            </a:r>
            <a:r>
              <a:rPr lang="en-US" dirty="0"/>
              <a:t> to theirs lands herein devised to them, so long as the same may  be needed by them or their assigns for egress and regress to said properties  </a:t>
            </a:r>
          </a:p>
          <a:p>
            <a:endParaRPr lang="en-US" dirty="0"/>
          </a:p>
        </p:txBody>
      </p:sp>
    </p:spTree>
    <p:extLst>
      <p:ext uri="{BB962C8B-B14F-4D97-AF65-F5344CB8AC3E}">
        <p14:creationId xmlns:p14="http://schemas.microsoft.com/office/powerpoint/2010/main" val="190875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Ownership of Real Property</a:t>
            </a:r>
          </a:p>
        </p:txBody>
      </p:sp>
      <p:sp>
        <p:nvSpPr>
          <p:cNvPr id="3" name="TextBox 2"/>
          <p:cNvSpPr txBox="1"/>
          <p:nvPr/>
        </p:nvSpPr>
        <p:spPr>
          <a:xfrm>
            <a:off x="222115" y="1524000"/>
            <a:ext cx="8763000" cy="4031873"/>
          </a:xfrm>
          <a:prstGeom prst="rect">
            <a:avLst/>
          </a:prstGeom>
          <a:noFill/>
        </p:spPr>
        <p:txBody>
          <a:bodyPr wrap="square" rtlCol="0">
            <a:spAutoFit/>
          </a:bodyPr>
          <a:lstStyle/>
          <a:p>
            <a:pPr marL="457200" indent="-457200">
              <a:buFont typeface="Arial" pitchFamily="34" charset="0"/>
              <a:buChar char="•"/>
            </a:pPr>
            <a:r>
              <a:rPr lang="en-US" sz="3200" dirty="0"/>
              <a:t>Ancient English common law principles still govern property ownership rights in the United States.</a:t>
            </a:r>
          </a:p>
          <a:p>
            <a:pPr marL="457200" indent="-457200">
              <a:buFont typeface="Arial" pitchFamily="34" charset="0"/>
              <a:buChar char="•"/>
            </a:pPr>
            <a:r>
              <a:rPr lang="en-US" sz="3200" dirty="0"/>
              <a:t>Any system of individual ownership of property must include the following concepts: </a:t>
            </a:r>
          </a:p>
          <a:p>
            <a:r>
              <a:rPr lang="en-US" sz="3200" dirty="0"/>
              <a:t>	(1) universality </a:t>
            </a:r>
          </a:p>
          <a:p>
            <a:r>
              <a:rPr lang="en-US" sz="3200" dirty="0"/>
              <a:t>	(2) exclusivity</a:t>
            </a:r>
          </a:p>
          <a:p>
            <a:r>
              <a:rPr lang="en-US" sz="3200" dirty="0"/>
              <a:t>	(3) transferability.</a:t>
            </a:r>
          </a:p>
        </p:txBody>
      </p:sp>
    </p:spTree>
    <p:extLst>
      <p:ext uri="{BB962C8B-B14F-4D97-AF65-F5344CB8AC3E}">
        <p14:creationId xmlns:p14="http://schemas.microsoft.com/office/powerpoint/2010/main" val="8193691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Autofit/>
          </a:bodyPr>
          <a:lstStyle/>
          <a:p>
            <a:r>
              <a:rPr lang="en-US" sz="8000" dirty="0"/>
              <a:t>Questions?</a:t>
            </a:r>
          </a:p>
        </p:txBody>
      </p:sp>
    </p:spTree>
    <p:extLst>
      <p:ext uri="{BB962C8B-B14F-4D97-AF65-F5344CB8AC3E}">
        <p14:creationId xmlns:p14="http://schemas.microsoft.com/office/powerpoint/2010/main" val="125612238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a:off x="6819899" y="857250"/>
            <a:ext cx="2331548" cy="2864308"/>
          </a:xfrm>
          <a:custGeom>
            <a:avLst/>
            <a:gdLst/>
            <a:ahLst/>
            <a:cxnLst/>
            <a:rect l="l" t="t" r="r" b="b"/>
            <a:pathLst>
              <a:path w="10210279" h="9059302">
                <a:moveTo>
                  <a:pt x="10210279" y="0"/>
                </a:moveTo>
                <a:lnTo>
                  <a:pt x="0" y="0"/>
                </a:lnTo>
                <a:lnTo>
                  <a:pt x="0" y="9059302"/>
                </a:lnTo>
                <a:lnTo>
                  <a:pt x="10210279" y="9059302"/>
                </a:lnTo>
                <a:lnTo>
                  <a:pt x="10210279" y="0"/>
                </a:lnTo>
                <a:close/>
              </a:path>
            </a:pathLst>
          </a:custGeom>
          <a:blipFill>
            <a:blip r:embed="rId2">
              <a:extLst>
                <a:ext uri="{96DAC541-7B7A-43D3-8B79-37D633B846F1}">
                  <asvg:svgBlip xmlns:asvg="http://schemas.microsoft.com/office/drawing/2016/SVG/main" r:embed="rId3"/>
                </a:ext>
              </a:extLst>
            </a:blip>
            <a:stretch>
              <a:fillRect l="-118960" t="-58142" r="1"/>
            </a:stretch>
          </a:blipFill>
        </p:spPr>
        <p:txBody>
          <a:bodyPr/>
          <a:lstStyle/>
          <a:p>
            <a:endParaRPr lang="en-US" sz="900"/>
          </a:p>
        </p:txBody>
      </p:sp>
      <p:sp>
        <p:nvSpPr>
          <p:cNvPr id="4" name="Freeform 4"/>
          <p:cNvSpPr/>
          <p:nvPr/>
        </p:nvSpPr>
        <p:spPr>
          <a:xfrm rot="-5400000">
            <a:off x="3762707" y="589255"/>
            <a:ext cx="1618587" cy="9144000"/>
          </a:xfrm>
          <a:custGeom>
            <a:avLst/>
            <a:gdLst/>
            <a:ahLst/>
            <a:cxnLst/>
            <a:rect l="l" t="t" r="r" b="b"/>
            <a:pathLst>
              <a:path w="8305732" h="16779256">
                <a:moveTo>
                  <a:pt x="0" y="0"/>
                </a:moveTo>
                <a:lnTo>
                  <a:pt x="8305732" y="0"/>
                </a:lnTo>
                <a:lnTo>
                  <a:pt x="8305732" y="16779256"/>
                </a:lnTo>
                <a:lnTo>
                  <a:pt x="0" y="16779256"/>
                </a:lnTo>
                <a:lnTo>
                  <a:pt x="0" y="0"/>
                </a:lnTo>
                <a:close/>
              </a:path>
            </a:pathLst>
          </a:custGeom>
          <a:blipFill>
            <a:blip r:embed="rId4"/>
            <a:stretch>
              <a:fillRect l="-152789" t="-16251" r="-3785" b="-20832"/>
            </a:stretch>
          </a:blipFill>
        </p:spPr>
        <p:txBody>
          <a:bodyPr/>
          <a:lstStyle/>
          <a:p>
            <a:endParaRPr lang="en-US" sz="900" dirty="0"/>
          </a:p>
        </p:txBody>
      </p:sp>
      <p:grpSp>
        <p:nvGrpSpPr>
          <p:cNvPr id="5" name="Group 5"/>
          <p:cNvGrpSpPr/>
          <p:nvPr/>
        </p:nvGrpSpPr>
        <p:grpSpPr>
          <a:xfrm>
            <a:off x="0" y="5143500"/>
            <a:ext cx="9144000" cy="928722"/>
            <a:chOff x="0" y="0"/>
            <a:chExt cx="5707672" cy="543672"/>
          </a:xfrm>
        </p:grpSpPr>
        <p:sp>
          <p:nvSpPr>
            <p:cNvPr id="6" name="Freeform 6"/>
            <p:cNvSpPr/>
            <p:nvPr/>
          </p:nvSpPr>
          <p:spPr>
            <a:xfrm>
              <a:off x="0" y="0"/>
              <a:ext cx="5707672" cy="543672"/>
            </a:xfrm>
            <a:custGeom>
              <a:avLst/>
              <a:gdLst/>
              <a:ahLst/>
              <a:cxnLst/>
              <a:rect l="l" t="t" r="r" b="b"/>
              <a:pathLst>
                <a:path w="5707672" h="543672">
                  <a:moveTo>
                    <a:pt x="0" y="0"/>
                  </a:moveTo>
                  <a:lnTo>
                    <a:pt x="5707672" y="0"/>
                  </a:lnTo>
                  <a:lnTo>
                    <a:pt x="5707672" y="543672"/>
                  </a:lnTo>
                  <a:lnTo>
                    <a:pt x="0" y="543672"/>
                  </a:lnTo>
                  <a:close/>
                </a:path>
              </a:pathLst>
            </a:custGeom>
            <a:solidFill>
              <a:srgbClr val="1B4266"/>
            </a:solidFill>
          </p:spPr>
          <p:txBody>
            <a:bodyPr/>
            <a:lstStyle/>
            <a:p>
              <a:endParaRPr lang="en-US" sz="900"/>
            </a:p>
          </p:txBody>
        </p:sp>
        <p:sp>
          <p:nvSpPr>
            <p:cNvPr id="7" name="TextBox 7"/>
            <p:cNvSpPr txBox="1"/>
            <p:nvPr/>
          </p:nvSpPr>
          <p:spPr>
            <a:xfrm>
              <a:off x="0" y="9525"/>
              <a:ext cx="5707672" cy="534147"/>
            </a:xfrm>
            <a:prstGeom prst="rect">
              <a:avLst/>
            </a:prstGeom>
          </p:spPr>
          <p:txBody>
            <a:bodyPr lIns="3580" tIns="3580" rIns="3580" bIns="3580" rtlCol="0" anchor="ctr"/>
            <a:lstStyle/>
            <a:p>
              <a:pPr algn="ctr">
                <a:lnSpc>
                  <a:spcPts val="177"/>
                </a:lnSpc>
              </a:pPr>
              <a:endParaRPr sz="900"/>
            </a:p>
          </p:txBody>
        </p:sp>
      </p:grpSp>
      <p:grpSp>
        <p:nvGrpSpPr>
          <p:cNvPr id="18" name="Group 18"/>
          <p:cNvGrpSpPr/>
          <p:nvPr/>
        </p:nvGrpSpPr>
        <p:grpSpPr>
          <a:xfrm>
            <a:off x="3366558" y="2347441"/>
            <a:ext cx="2410884" cy="2400290"/>
            <a:chOff x="0" y="0"/>
            <a:chExt cx="6429024" cy="6400774"/>
          </a:xfrm>
        </p:grpSpPr>
        <p:grpSp>
          <p:nvGrpSpPr>
            <p:cNvPr id="19" name="Group 19"/>
            <p:cNvGrpSpPr/>
            <p:nvPr/>
          </p:nvGrpSpPr>
          <p:grpSpPr>
            <a:xfrm>
              <a:off x="0" y="0"/>
              <a:ext cx="6429024" cy="6400774"/>
              <a:chOff x="0" y="0"/>
              <a:chExt cx="1477518" cy="1471026"/>
            </a:xfrm>
          </p:grpSpPr>
          <p:sp>
            <p:nvSpPr>
              <p:cNvPr id="20" name="Freeform 20"/>
              <p:cNvSpPr/>
              <p:nvPr/>
            </p:nvSpPr>
            <p:spPr>
              <a:xfrm>
                <a:off x="0" y="0"/>
                <a:ext cx="1477518" cy="1471026"/>
              </a:xfrm>
              <a:custGeom>
                <a:avLst/>
                <a:gdLst/>
                <a:ahLst/>
                <a:cxnLst/>
                <a:rect l="l" t="t" r="r" b="b"/>
                <a:pathLst>
                  <a:path w="1477518" h="1471026">
                    <a:moveTo>
                      <a:pt x="0" y="0"/>
                    </a:moveTo>
                    <a:lnTo>
                      <a:pt x="1477518" y="0"/>
                    </a:lnTo>
                    <a:lnTo>
                      <a:pt x="1477518" y="1471026"/>
                    </a:lnTo>
                    <a:lnTo>
                      <a:pt x="0" y="1471026"/>
                    </a:lnTo>
                    <a:close/>
                  </a:path>
                </a:pathLst>
              </a:custGeom>
              <a:solidFill>
                <a:srgbClr val="FFFFFF"/>
              </a:solidFill>
            </p:spPr>
            <p:txBody>
              <a:bodyPr/>
              <a:lstStyle/>
              <a:p>
                <a:endParaRPr lang="en-US" sz="900"/>
              </a:p>
            </p:txBody>
          </p:sp>
          <p:sp>
            <p:nvSpPr>
              <p:cNvPr id="21" name="TextBox 21"/>
              <p:cNvSpPr txBox="1"/>
              <p:nvPr/>
            </p:nvSpPr>
            <p:spPr>
              <a:xfrm>
                <a:off x="0" y="57150"/>
                <a:ext cx="1477518" cy="1413876"/>
              </a:xfrm>
              <a:prstGeom prst="rect">
                <a:avLst/>
              </a:prstGeom>
            </p:spPr>
            <p:txBody>
              <a:bodyPr lIns="25400" tIns="25400" rIns="25400" bIns="25400" rtlCol="0" anchor="ctr"/>
              <a:lstStyle/>
              <a:p>
                <a:pPr algn="ctr">
                  <a:lnSpc>
                    <a:spcPts val="936"/>
                  </a:lnSpc>
                </a:pPr>
                <a:endParaRPr sz="900"/>
              </a:p>
            </p:txBody>
          </p:sp>
        </p:grpSp>
        <p:sp>
          <p:nvSpPr>
            <p:cNvPr id="22" name="Freeform 22"/>
            <p:cNvSpPr/>
            <p:nvPr/>
          </p:nvSpPr>
          <p:spPr>
            <a:xfrm>
              <a:off x="291147" y="266273"/>
              <a:ext cx="5868227" cy="5868227"/>
            </a:xfrm>
            <a:custGeom>
              <a:avLst/>
              <a:gdLst/>
              <a:ahLst/>
              <a:cxnLst/>
              <a:rect l="l" t="t" r="r" b="b"/>
              <a:pathLst>
                <a:path w="5868227" h="5868227">
                  <a:moveTo>
                    <a:pt x="0" y="0"/>
                  </a:moveTo>
                  <a:lnTo>
                    <a:pt x="5868228" y="0"/>
                  </a:lnTo>
                  <a:lnTo>
                    <a:pt x="5868228" y="5868228"/>
                  </a:lnTo>
                  <a:lnTo>
                    <a:pt x="0" y="5868228"/>
                  </a:lnTo>
                  <a:lnTo>
                    <a:pt x="0" y="0"/>
                  </a:lnTo>
                  <a:close/>
                </a:path>
              </a:pathLst>
            </a:custGeom>
            <a:blipFill>
              <a:blip r:embed="rId5"/>
              <a:stretch>
                <a:fillRect/>
              </a:stretch>
            </a:blipFill>
          </p:spPr>
          <p:txBody>
            <a:bodyPr/>
            <a:lstStyle/>
            <a:p>
              <a:endParaRPr lang="en-US" sz="900"/>
            </a:p>
          </p:txBody>
        </p:sp>
      </p:grpSp>
      <p:sp>
        <p:nvSpPr>
          <p:cNvPr id="26" name="TextBox 26"/>
          <p:cNvSpPr txBox="1"/>
          <p:nvPr/>
        </p:nvSpPr>
        <p:spPr>
          <a:xfrm>
            <a:off x="303767" y="1232921"/>
            <a:ext cx="4484045" cy="564257"/>
          </a:xfrm>
          <a:prstGeom prst="rect">
            <a:avLst/>
          </a:prstGeom>
        </p:spPr>
        <p:txBody>
          <a:bodyPr lIns="0" tIns="0" rIns="0" bIns="0" rtlCol="0" anchor="t">
            <a:spAutoFit/>
          </a:bodyPr>
          <a:lstStyle/>
          <a:p>
            <a:pPr>
              <a:lnSpc>
                <a:spcPts val="4351"/>
              </a:lnSpc>
            </a:pPr>
            <a:r>
              <a:rPr lang="en-US" sz="4144" b="1" dirty="0">
                <a:solidFill>
                  <a:srgbClr val="A68B76"/>
                </a:solidFill>
                <a:latin typeface="League Spartan"/>
                <a:ea typeface="League Spartan"/>
                <a:cs typeface="League Spartan"/>
                <a:sym typeface="League Spartan"/>
              </a:rPr>
              <a:t>SESSION</a:t>
            </a:r>
          </a:p>
        </p:txBody>
      </p:sp>
      <p:sp>
        <p:nvSpPr>
          <p:cNvPr id="27" name="TextBox 27"/>
          <p:cNvSpPr txBox="1"/>
          <p:nvPr/>
        </p:nvSpPr>
        <p:spPr>
          <a:xfrm>
            <a:off x="495300" y="1651815"/>
            <a:ext cx="3793419" cy="624915"/>
          </a:xfrm>
          <a:prstGeom prst="rect">
            <a:avLst/>
          </a:prstGeom>
        </p:spPr>
        <p:txBody>
          <a:bodyPr lIns="0" tIns="0" rIns="0" bIns="0" rtlCol="0" anchor="t">
            <a:spAutoFit/>
          </a:bodyPr>
          <a:lstStyle/>
          <a:p>
            <a:pPr algn="ctr">
              <a:lnSpc>
                <a:spcPts val="5284"/>
              </a:lnSpc>
            </a:pPr>
            <a:r>
              <a:rPr lang="en-US" sz="3943" b="1" dirty="0">
                <a:solidFill>
                  <a:srgbClr val="FFFFFF"/>
                </a:solidFill>
                <a:latin typeface="League Spartan"/>
                <a:ea typeface="League Spartan"/>
                <a:cs typeface="League Spartan"/>
                <a:sym typeface="League Spartan"/>
              </a:rPr>
              <a:t>EVALUATION</a:t>
            </a:r>
          </a:p>
        </p:txBody>
      </p:sp>
      <p:sp>
        <p:nvSpPr>
          <p:cNvPr id="28" name="TextBox 28"/>
          <p:cNvSpPr txBox="1"/>
          <p:nvPr/>
        </p:nvSpPr>
        <p:spPr>
          <a:xfrm>
            <a:off x="3124200" y="5516261"/>
            <a:ext cx="5896904" cy="193643"/>
          </a:xfrm>
          <a:prstGeom prst="rect">
            <a:avLst/>
          </a:prstGeom>
        </p:spPr>
        <p:txBody>
          <a:bodyPr wrap="square" lIns="0" tIns="0" rIns="0" bIns="0" rtlCol="0" anchor="t">
            <a:spAutoFit/>
          </a:bodyPr>
          <a:lstStyle/>
          <a:p>
            <a:pPr algn="r">
              <a:lnSpc>
                <a:spcPts val="1488"/>
              </a:lnSpc>
            </a:pPr>
            <a:r>
              <a:rPr lang="en-US" sz="1691" b="1" dirty="0">
                <a:solidFill>
                  <a:srgbClr val="FDFDFD"/>
                </a:solidFill>
                <a:latin typeface="Roboto Bold"/>
                <a:ea typeface="Roboto Bold"/>
                <a:cs typeface="Roboto Bold"/>
                <a:sym typeface="Roboto Bold"/>
              </a:rPr>
              <a:t>HTTPS://WWW.SURVEYMONKEY.COM/R/2025PSLSEVAL</a:t>
            </a:r>
          </a:p>
        </p:txBody>
      </p:sp>
      <p:pic>
        <p:nvPicPr>
          <p:cNvPr id="3" name="Picture 2" descr="A black background with white text&#10;&#10;Description automatically generated">
            <a:extLst>
              <a:ext uri="{FF2B5EF4-FFF2-40B4-BE49-F238E27FC236}">
                <a16:creationId xmlns:a16="http://schemas.microsoft.com/office/drawing/2014/main" id="{11150909-3066-2864-E7F3-5E84B85C806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200" y="5171225"/>
            <a:ext cx="2369111" cy="101184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6644</TotalTime>
  <Words>5752</Words>
  <Application>Microsoft Office PowerPoint</Application>
  <PresentationFormat>On-screen Show (4:3)</PresentationFormat>
  <Paragraphs>449</Paragraphs>
  <Slides>91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91</vt:i4>
      </vt:variant>
    </vt:vector>
  </HeadingPairs>
  <TitlesOfParts>
    <vt:vector size="96" baseType="lpstr">
      <vt:lpstr>Arial</vt:lpstr>
      <vt:lpstr>Calibri</vt:lpstr>
      <vt:lpstr>League Spartan</vt:lpstr>
      <vt:lpstr>Roboto Bold</vt:lpstr>
      <vt:lpstr>Office Theme</vt:lpstr>
      <vt:lpstr>LEGAL DESCRIPTION V.  BOUNDARY DESCRIPTIONS; WHY ATTORNEYS SHOULD NOT PREPARE BOUNDARY DESCRIPTIONS!  </vt:lpstr>
      <vt:lpstr>The Material Presented During This Class Is For Informational Purposes  Only And Should Not Be Considered As Legal Advice  </vt:lpstr>
      <vt:lpstr>There Is No Intent To Create An Attorney Client Relationship Between Any Class Participants And Instructors</vt:lpstr>
      <vt:lpstr>Participants Should Consult With Their Attorney Before Relying Upon Any Information Received During This Presentation</vt:lpstr>
      <vt:lpstr>WHAT’S THE DIFFERENCE BETWEEN A LEGAL DESCRIPTION AND A BOUNDARY DESCRIPTION</vt:lpstr>
      <vt:lpstr>PowerPoint Presentation</vt:lpstr>
      <vt:lpstr>Title v. Boundary</vt:lpstr>
      <vt:lpstr>Battle of Hastings 1066</vt:lpstr>
      <vt:lpstr>Ownership of Real Property</vt:lpstr>
      <vt:lpstr>Universality </vt:lpstr>
      <vt:lpstr>Exclusivity</vt:lpstr>
      <vt:lpstr>Transferability </vt:lpstr>
      <vt:lpstr>The Estate System</vt:lpstr>
      <vt:lpstr> </vt:lpstr>
      <vt:lpstr>Freehold Estates</vt:lpstr>
      <vt:lpstr>Fee Simple Absolute</vt:lpstr>
      <vt:lpstr>Joint Tenancy</vt:lpstr>
      <vt:lpstr>Tenancy in Common</vt:lpstr>
      <vt:lpstr>Tenancy by the Entireties</vt:lpstr>
      <vt:lpstr>Fee Simple Determinable</vt:lpstr>
      <vt:lpstr>Life Estate</vt:lpstr>
      <vt:lpstr>Estate for Term of Years</vt:lpstr>
      <vt:lpstr>Fee Simple Subject to a  Condition Subsequent</vt:lpstr>
      <vt:lpstr>Fee Simple Subject to  Executory Limitation </vt:lpstr>
      <vt:lpstr>Fee Tail</vt:lpstr>
      <vt:lpstr>Non-Freehold Estates</vt:lpstr>
      <vt:lpstr>Term of Years</vt:lpstr>
      <vt:lpstr>Periodic Tenancy</vt:lpstr>
      <vt:lpstr>Tenancy-at-Will</vt:lpstr>
      <vt:lpstr>Tenancy at Sufferance</vt:lpstr>
      <vt:lpstr>Ownership by Discovery </vt:lpstr>
      <vt:lpstr>Discovery Doctrine</vt:lpstr>
      <vt:lpstr>Early Land Ownership Transfer</vt:lpstr>
      <vt:lpstr>Enfeoffment</vt:lpstr>
      <vt:lpstr>Livery of Seisin</vt:lpstr>
      <vt:lpstr>PowerPoint Presentation</vt:lpstr>
      <vt:lpstr>PowerPoint Presentation</vt:lpstr>
      <vt:lpstr>Pennsylvania Land Transfer</vt:lpstr>
      <vt:lpstr>Original Land Title</vt:lpstr>
      <vt:lpstr>PowerPoint Presentation</vt:lpstr>
      <vt:lpstr>Types of Deeds</vt:lpstr>
      <vt:lpstr>General Warranty Deed</vt:lpstr>
      <vt:lpstr>Special Warranty Deed</vt:lpstr>
      <vt:lpstr>Fiduciary Deed</vt:lpstr>
      <vt:lpstr>Bargain and Sale Deed</vt:lpstr>
      <vt:lpstr>Court-Ordered Deeds</vt:lpstr>
      <vt:lpstr>Oil, Gas and or Mineral Deeds</vt:lpstr>
      <vt:lpstr>Deeds of Easements</vt:lpstr>
      <vt:lpstr> Deed Components </vt:lpstr>
      <vt:lpstr>PowerPoint Presentation</vt:lpstr>
      <vt:lpstr> 21 P.S. § 1 The form of deed for conveying or releasing lands may be in the following words:</vt:lpstr>
      <vt:lpstr>PowerPoint Presentation</vt:lpstr>
      <vt:lpstr>  21 P.S. § 10.1 Uniform parcel identifier; conveyances, mortgages, releases, and other instruments  </vt:lpstr>
      <vt:lpstr>PowerPoint Presentation</vt:lpstr>
      <vt:lpstr>PowerPoint Presentation</vt:lpstr>
      <vt:lpstr>Legal Description</vt:lpstr>
      <vt:lpstr>Uses of Legal Descriptions</vt:lpstr>
      <vt:lpstr>Types of Legal Descriptions</vt:lpstr>
      <vt:lpstr>Public Land Survey System (Rectangular Survey System) </vt:lpstr>
      <vt:lpstr>PowerPoint Presentation</vt:lpstr>
      <vt:lpstr>PowerPoint Presentation</vt:lpstr>
      <vt:lpstr>Uniform Parcel Identifier</vt:lpstr>
      <vt:lpstr>PowerPoint Presentation</vt:lpstr>
      <vt:lpstr> Plats, Subdivisions, and  Condominium Plans </vt:lpstr>
      <vt:lpstr>Mother Hubbard  </vt:lpstr>
      <vt:lpstr>Bounded By</vt:lpstr>
      <vt:lpstr>Metes and Bounds</vt:lpstr>
      <vt:lpstr>PowerPoint Presentation</vt:lpstr>
      <vt:lpstr>Parts of Metes and Bounds Description</vt:lpstr>
      <vt:lpstr>What is the Purpose of the Description </vt:lpstr>
      <vt:lpstr>Preamble</vt:lpstr>
      <vt:lpstr>Description Beginning</vt:lpstr>
      <vt:lpstr>Free Calls</vt:lpstr>
      <vt:lpstr>Qualifying Call</vt:lpstr>
      <vt:lpstr>Double/Multiple Qualifying Calls</vt:lpstr>
      <vt:lpstr>Two Lines Occupying  The Same Location</vt:lpstr>
      <vt:lpstr>Curves  </vt:lpstr>
      <vt:lpstr>Curve Elements</vt:lpstr>
      <vt:lpstr>Curve Descriptions</vt:lpstr>
      <vt:lpstr>Example</vt:lpstr>
      <vt:lpstr>PowerPoint Presentation</vt:lpstr>
      <vt:lpstr>North</vt:lpstr>
      <vt:lpstr>Legal Description Considerations</vt:lpstr>
      <vt:lpstr>Metes and Bounds  Description Problems</vt:lpstr>
      <vt:lpstr>PowerPoint Presentation</vt:lpstr>
      <vt:lpstr>Ranking of Reliability</vt:lpstr>
      <vt:lpstr>PowerPoint Presentation</vt:lpstr>
      <vt:lpstr>PowerPoint Presentation</vt:lpstr>
      <vt:lpstr>PowerPoint Presentation</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Easements in Pennsylvania</dc:title>
  <dc:creator>Davidson, D. Robert</dc:creator>
  <cp:lastModifiedBy>Robert Davidson</cp:lastModifiedBy>
  <cp:revision>252</cp:revision>
  <cp:lastPrinted>2022-04-08T11:27:29Z</cp:lastPrinted>
  <dcterms:created xsi:type="dcterms:W3CDTF">2010-11-09T18:27:31Z</dcterms:created>
  <dcterms:modified xsi:type="dcterms:W3CDTF">2024-12-31T00:20:43Z</dcterms:modified>
</cp:coreProperties>
</file>